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4"/>
  </p:notesMasterIdLst>
  <p:handoutMasterIdLst>
    <p:handoutMasterId r:id="rId35"/>
  </p:handoutMasterIdLst>
  <p:sldIdLst>
    <p:sldId id="603" r:id="rId8"/>
    <p:sldId id="2356" r:id="rId9"/>
    <p:sldId id="2340" r:id="rId10"/>
    <p:sldId id="739" r:id="rId11"/>
    <p:sldId id="2360" r:id="rId12"/>
    <p:sldId id="1765" r:id="rId13"/>
    <p:sldId id="1762" r:id="rId14"/>
    <p:sldId id="1744" r:id="rId15"/>
    <p:sldId id="2315" r:id="rId16"/>
    <p:sldId id="1816" r:id="rId17"/>
    <p:sldId id="2361" r:id="rId18"/>
    <p:sldId id="1824" r:id="rId19"/>
    <p:sldId id="1825" r:id="rId20"/>
    <p:sldId id="1818" r:id="rId21"/>
    <p:sldId id="2364" r:id="rId22"/>
    <p:sldId id="2363" r:id="rId23"/>
    <p:sldId id="2365" r:id="rId24"/>
    <p:sldId id="2362" r:id="rId25"/>
    <p:sldId id="2357" r:id="rId26"/>
    <p:sldId id="2358" r:id="rId27"/>
    <p:sldId id="1763" r:id="rId28"/>
    <p:sldId id="1764" r:id="rId29"/>
    <p:sldId id="627" r:id="rId30"/>
    <p:sldId id="2359" r:id="rId31"/>
    <p:sldId id="741" r:id="rId32"/>
    <p:sldId id="582" r:id="rId3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1A2BF"/>
    <a:srgbClr val="66BA36"/>
    <a:srgbClr val="1D1D1A"/>
    <a:srgbClr val="595757"/>
    <a:srgbClr val="E4EBEA"/>
    <a:srgbClr val="C00000"/>
    <a:srgbClr val="221815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10/10/23 9:49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61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10/10/23 9:49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45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10/10/23 9:49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64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10/10/23 9:49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75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10/10/23 9:49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67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10/10/23 9:49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45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7300"/>
            <a:ext cx="10963473" cy="509778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3935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731329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84784"/>
            <a:ext cx="10731328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085055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  <p:sldLayoutId id="2147483976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2023/10/10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5" r:id="rId5"/>
    <p:sldLayoutId id="2147483977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6" y="4471322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8" y="4471322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dist"/>
            <a:r>
              <a:rPr lang="zh-CN" altLang="en-US" sz="66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系列之</a:t>
            </a:r>
            <a:r>
              <a:rPr lang="en-US" altLang="zh-CN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集群</a:t>
            </a:r>
            <a:endParaRPr lang="zh-CN" altLang="en-US" sz="6600" kern="0" dirty="0">
              <a:solidFill>
                <a:srgbClr val="C00000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7" y="1962001"/>
            <a:ext cx="6714751" cy="187220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115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基本介绍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1D3C3B3-9922-914E-A8FC-FA32EEB2F0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9909" y="1412776"/>
            <a:ext cx="8064896" cy="4536504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88C6EBFD-667C-7A42-8DA3-7319265EE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solidFill>
                  <a:srgbClr val="C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集群：解决内存、通信、性能问题</a:t>
            </a:r>
            <a:endParaRPr lang="zh-CN" altLang="en-US" sz="2800" dirty="0">
              <a:solidFill>
                <a:srgbClr val="C00000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785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64AF547-6EC3-EE46-AD20-251EB488FE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集群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服务器形体</a:t>
            </a:r>
          </a:p>
        </p:txBody>
      </p:sp>
    </p:spTree>
    <p:extLst>
      <p:ext uri="{BB962C8B-B14F-4D97-AF65-F5344CB8AC3E}">
        <p14:creationId xmlns:p14="http://schemas.microsoft.com/office/powerpoint/2010/main" val="1096825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61344D-0FDF-ED44-B199-6DB37EC43E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6" b="11571"/>
          <a:stretch/>
        </p:blipFill>
        <p:spPr>
          <a:xfrm>
            <a:off x="-127475" y="0"/>
            <a:ext cx="12451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86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7DDD93E-33F2-3547-AECC-3958B4F5C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97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655E94-D7AC-6F48-856E-C5CE3138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1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FCD5A33-0838-6C48-8557-BD436D42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集群网络和算力协同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A8B60E-0FCC-4743-8EDF-18B369571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312" y="1456997"/>
            <a:ext cx="7986138" cy="474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81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F6D97AB-3014-FD4E-9DCA-90F4A4D64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集群服务器架构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31E5DF-C8B1-4941-8DBB-706C6205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51" y="1713415"/>
            <a:ext cx="11786859" cy="414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31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F6D97AB-3014-FD4E-9DCA-90F4A4D64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集群服务器架构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CECFA2-3704-7A4B-9216-5F59C26AA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22" y="1147604"/>
            <a:ext cx="10413097" cy="523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03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64AF547-6EC3-EE46-AD20-251EB488FE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3.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集群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训练关键指标</a:t>
            </a:r>
          </a:p>
        </p:txBody>
      </p:sp>
    </p:spTree>
    <p:extLst>
      <p:ext uri="{BB962C8B-B14F-4D97-AF65-F5344CB8AC3E}">
        <p14:creationId xmlns:p14="http://schemas.microsoft.com/office/powerpoint/2010/main" val="2140729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EBD33B2-FE1A-FA49-AB46-B3E9FD3F84B9}"/>
              </a:ext>
            </a:extLst>
          </p:cNvPr>
          <p:cNvGrpSpPr/>
          <p:nvPr/>
        </p:nvGrpSpPr>
        <p:grpSpPr>
          <a:xfrm>
            <a:off x="844924" y="1504503"/>
            <a:ext cx="4824536" cy="1200329"/>
            <a:chOff x="844924" y="1504503"/>
            <a:chExt cx="4824536" cy="12003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5FA2F50-304D-EE4A-A4F1-65596264FCB2}"/>
                </a:ext>
              </a:extLst>
            </p:cNvPr>
            <p:cNvSpPr/>
            <p:nvPr/>
          </p:nvSpPr>
          <p:spPr bwMode="auto">
            <a:xfrm>
              <a:off x="844924" y="1504503"/>
              <a:ext cx="4824536" cy="1200329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325308363">
                    <a:custGeom>
                      <a:avLst/>
                      <a:gdLst>
                        <a:gd name="connsiteX0" fmla="*/ 0 w 4824536"/>
                        <a:gd name="connsiteY0" fmla="*/ 0 h 1200329"/>
                        <a:gd name="connsiteX1" fmla="*/ 737465 w 4824536"/>
                        <a:gd name="connsiteY1" fmla="*/ 0 h 1200329"/>
                        <a:gd name="connsiteX2" fmla="*/ 1523175 w 4824536"/>
                        <a:gd name="connsiteY2" fmla="*/ 0 h 1200329"/>
                        <a:gd name="connsiteX3" fmla="*/ 2164149 w 4824536"/>
                        <a:gd name="connsiteY3" fmla="*/ 0 h 1200329"/>
                        <a:gd name="connsiteX4" fmla="*/ 2805123 w 4824536"/>
                        <a:gd name="connsiteY4" fmla="*/ 0 h 1200329"/>
                        <a:gd name="connsiteX5" fmla="*/ 3542588 w 4824536"/>
                        <a:gd name="connsiteY5" fmla="*/ 0 h 1200329"/>
                        <a:gd name="connsiteX6" fmla="*/ 4824536 w 4824536"/>
                        <a:gd name="connsiteY6" fmla="*/ 0 h 1200329"/>
                        <a:gd name="connsiteX7" fmla="*/ 4824536 w 4824536"/>
                        <a:gd name="connsiteY7" fmla="*/ 564155 h 1200329"/>
                        <a:gd name="connsiteX8" fmla="*/ 4824536 w 4824536"/>
                        <a:gd name="connsiteY8" fmla="*/ 1200329 h 1200329"/>
                        <a:gd name="connsiteX9" fmla="*/ 4183562 w 4824536"/>
                        <a:gd name="connsiteY9" fmla="*/ 1200329 h 1200329"/>
                        <a:gd name="connsiteX10" fmla="*/ 3590833 w 4824536"/>
                        <a:gd name="connsiteY10" fmla="*/ 1200329 h 1200329"/>
                        <a:gd name="connsiteX11" fmla="*/ 2901614 w 4824536"/>
                        <a:gd name="connsiteY11" fmla="*/ 1200329 h 1200329"/>
                        <a:gd name="connsiteX12" fmla="*/ 2260640 w 4824536"/>
                        <a:gd name="connsiteY12" fmla="*/ 1200329 h 1200329"/>
                        <a:gd name="connsiteX13" fmla="*/ 1667911 w 4824536"/>
                        <a:gd name="connsiteY13" fmla="*/ 1200329 h 1200329"/>
                        <a:gd name="connsiteX14" fmla="*/ 1123428 w 4824536"/>
                        <a:gd name="connsiteY14" fmla="*/ 1200329 h 1200329"/>
                        <a:gd name="connsiteX15" fmla="*/ 0 w 4824536"/>
                        <a:gd name="connsiteY15" fmla="*/ 1200329 h 1200329"/>
                        <a:gd name="connsiteX16" fmla="*/ 0 w 4824536"/>
                        <a:gd name="connsiteY16" fmla="*/ 576158 h 1200329"/>
                        <a:gd name="connsiteX17" fmla="*/ 0 w 4824536"/>
                        <a:gd name="connsiteY17" fmla="*/ 0 h 12003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4824536" h="1200329" extrusionOk="0">
                          <a:moveTo>
                            <a:pt x="0" y="0"/>
                          </a:moveTo>
                          <a:cubicBezTo>
                            <a:pt x="366627" y="452"/>
                            <a:pt x="490052" y="21015"/>
                            <a:pt x="737465" y="0"/>
                          </a:cubicBezTo>
                          <a:cubicBezTo>
                            <a:pt x="984878" y="-21015"/>
                            <a:pt x="1181776" y="31483"/>
                            <a:pt x="1523175" y="0"/>
                          </a:cubicBezTo>
                          <a:cubicBezTo>
                            <a:pt x="1864574" y="-31483"/>
                            <a:pt x="1847011" y="-24505"/>
                            <a:pt x="2164149" y="0"/>
                          </a:cubicBezTo>
                          <a:cubicBezTo>
                            <a:pt x="2481287" y="24505"/>
                            <a:pt x="2490076" y="-2048"/>
                            <a:pt x="2805123" y="0"/>
                          </a:cubicBezTo>
                          <a:cubicBezTo>
                            <a:pt x="3120170" y="2048"/>
                            <a:pt x="3322126" y="-27667"/>
                            <a:pt x="3542588" y="0"/>
                          </a:cubicBezTo>
                          <a:cubicBezTo>
                            <a:pt x="3763051" y="27667"/>
                            <a:pt x="4406336" y="37177"/>
                            <a:pt x="4824536" y="0"/>
                          </a:cubicBezTo>
                          <a:cubicBezTo>
                            <a:pt x="4800316" y="267208"/>
                            <a:pt x="4831979" y="426453"/>
                            <a:pt x="4824536" y="564155"/>
                          </a:cubicBezTo>
                          <a:cubicBezTo>
                            <a:pt x="4817093" y="701858"/>
                            <a:pt x="4851987" y="921705"/>
                            <a:pt x="4824536" y="1200329"/>
                          </a:cubicBezTo>
                          <a:cubicBezTo>
                            <a:pt x="4557190" y="1198825"/>
                            <a:pt x="4473513" y="1201814"/>
                            <a:pt x="4183562" y="1200329"/>
                          </a:cubicBezTo>
                          <a:cubicBezTo>
                            <a:pt x="3893611" y="1198844"/>
                            <a:pt x="3858190" y="1184216"/>
                            <a:pt x="3590833" y="1200329"/>
                          </a:cubicBezTo>
                          <a:cubicBezTo>
                            <a:pt x="3323476" y="1216442"/>
                            <a:pt x="3132273" y="1202813"/>
                            <a:pt x="2901614" y="1200329"/>
                          </a:cubicBezTo>
                          <a:cubicBezTo>
                            <a:pt x="2670955" y="1197845"/>
                            <a:pt x="2446157" y="1198278"/>
                            <a:pt x="2260640" y="1200329"/>
                          </a:cubicBezTo>
                          <a:cubicBezTo>
                            <a:pt x="2075123" y="1202380"/>
                            <a:pt x="1859026" y="1210286"/>
                            <a:pt x="1667911" y="1200329"/>
                          </a:cubicBezTo>
                          <a:cubicBezTo>
                            <a:pt x="1476796" y="1190372"/>
                            <a:pt x="1346615" y="1215474"/>
                            <a:pt x="1123428" y="1200329"/>
                          </a:cubicBezTo>
                          <a:cubicBezTo>
                            <a:pt x="900241" y="1185184"/>
                            <a:pt x="324601" y="1170269"/>
                            <a:pt x="0" y="1200329"/>
                          </a:cubicBezTo>
                          <a:cubicBezTo>
                            <a:pt x="-23195" y="892253"/>
                            <a:pt x="-22858" y="835522"/>
                            <a:pt x="0" y="576158"/>
                          </a:cubicBezTo>
                          <a:cubicBezTo>
                            <a:pt x="22858" y="316794"/>
                            <a:pt x="-16109" y="23363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A89A549-BD24-2D4F-B4A2-A51C7EEF36FD}"/>
                </a:ext>
              </a:extLst>
            </p:cNvPr>
            <p:cNvGrpSpPr/>
            <p:nvPr/>
          </p:nvGrpSpPr>
          <p:grpSpPr>
            <a:xfrm>
              <a:off x="1213983" y="1655003"/>
              <a:ext cx="4179894" cy="1023870"/>
              <a:chOff x="8189503" y="1633419"/>
              <a:chExt cx="4181528" cy="1024269"/>
            </a:xfrm>
          </p:grpSpPr>
          <p:sp>
            <p:nvSpPr>
              <p:cNvPr id="6" name="矩形 17">
                <a:extLst>
                  <a:ext uri="{FF2B5EF4-FFF2-40B4-BE49-F238E27FC236}">
                    <a16:creationId xmlns:a16="http://schemas.microsoft.com/office/drawing/2014/main" id="{2F2FE708-3C99-3C41-BF87-A2395992A06A}"/>
                  </a:ext>
                </a:extLst>
              </p:cNvPr>
              <p:cNvSpPr/>
              <p:nvPr/>
            </p:nvSpPr>
            <p:spPr>
              <a:xfrm>
                <a:off x="8189503" y="1895196"/>
                <a:ext cx="856105" cy="30776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 defTabSz="913746"/>
                <a:r>
                  <a:rPr lang="zh-CN" altLang="en-US" sz="2000" b="1" dirty="0">
                    <a:solidFill>
                      <a:srgbClr val="374154"/>
                    </a:solidFill>
                    <a:latin typeface="+mj-ea"/>
                    <a:ea typeface="+mj-ea"/>
                    <a:cs typeface="Arial" pitchFamily="34" charset="0"/>
                    <a:sym typeface="Huawei Sans" panose="020C0503030203020204" pitchFamily="34" charset="0"/>
                  </a:rPr>
                  <a:t>内存</a:t>
                </a:r>
                <a:endParaRPr lang="zh-CN" altLang="en-US" sz="20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1E2EC1F-7F22-124C-B58D-9412498CBF01}"/>
                  </a:ext>
                </a:extLst>
              </p:cNvPr>
              <p:cNvSpPr/>
              <p:nvPr/>
            </p:nvSpPr>
            <p:spPr>
              <a:xfrm>
                <a:off x="9120592" y="1633419"/>
                <a:ext cx="3250439" cy="10242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defTabSz="913746">
                  <a:lnSpc>
                    <a:spcPct val="150000"/>
                  </a:lnSpc>
                  <a:buClr>
                    <a:srgbClr val="92D050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175B</a:t>
                </a:r>
                <a:r>
                  <a:rPr lang="zh-CN" altLang="en-US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参数模型，参数放内存占用</a:t>
                </a:r>
                <a:r>
                  <a:rPr lang="en-US" altLang="zh-CN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700GB</a:t>
                </a:r>
                <a:r>
                  <a:rPr lang="zh-CN" altLang="en-US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内存（</a:t>
                </a:r>
                <a:r>
                  <a:rPr lang="en-US" altLang="zh-CN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HBM</a:t>
                </a:r>
                <a:r>
                  <a:rPr lang="zh-CN" altLang="en-US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），训练过程会增加</a:t>
                </a:r>
                <a:r>
                  <a:rPr lang="en-US" altLang="zh-CN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7~8</a:t>
                </a:r>
                <a:r>
                  <a:rPr lang="zh-CN" altLang="en-US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倍内存开销</a:t>
                </a:r>
                <a:r>
                  <a:rPr lang="en-US" altLang="zh-CN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~5600GB</a:t>
                </a:r>
                <a:r>
                  <a:rPr lang="zh-CN" altLang="en-US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内存</a:t>
                </a:r>
              </a:p>
            </p:txBody>
          </p:sp>
        </p:grp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F269224A-A9CA-B641-ADCF-ABAC7469C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dirty="0">
                <a:latin typeface="+mj-ea"/>
                <a:ea typeface="+mj-ea"/>
                <a:cs typeface="Arial" pitchFamily="34" charset="0"/>
              </a:rPr>
              <a:t>大模型训练遇到的挑战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37C3BD7-2FB8-D04A-BE5C-BBC4BFC44BD0}"/>
              </a:ext>
            </a:extLst>
          </p:cNvPr>
          <p:cNvGrpSpPr/>
          <p:nvPr/>
        </p:nvGrpSpPr>
        <p:grpSpPr>
          <a:xfrm>
            <a:off x="844924" y="3262964"/>
            <a:ext cx="4824536" cy="1200329"/>
            <a:chOff x="844924" y="3262964"/>
            <a:chExt cx="4824536" cy="120032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E27DA225-EFD8-A545-B22D-D05D9F4218CA}"/>
                </a:ext>
              </a:extLst>
            </p:cNvPr>
            <p:cNvGrpSpPr/>
            <p:nvPr/>
          </p:nvGrpSpPr>
          <p:grpSpPr>
            <a:xfrm>
              <a:off x="1213983" y="3367919"/>
              <a:ext cx="4179894" cy="1023742"/>
              <a:chOff x="8189503" y="1622089"/>
              <a:chExt cx="4181528" cy="1024142"/>
            </a:xfrm>
          </p:grpSpPr>
          <p:sp>
            <p:nvSpPr>
              <p:cNvPr id="24" name="矩形 17">
                <a:extLst>
                  <a:ext uri="{FF2B5EF4-FFF2-40B4-BE49-F238E27FC236}">
                    <a16:creationId xmlns:a16="http://schemas.microsoft.com/office/drawing/2014/main" id="{11C33A3D-C9E5-6B43-A8A0-5E0A0F7E8C97}"/>
                  </a:ext>
                </a:extLst>
              </p:cNvPr>
              <p:cNvSpPr/>
              <p:nvPr/>
            </p:nvSpPr>
            <p:spPr>
              <a:xfrm>
                <a:off x="8189503" y="1895196"/>
                <a:ext cx="856105" cy="30776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 defTabSz="913746"/>
                <a:r>
                  <a:rPr lang="zh-CN" altLang="en-US" sz="2000" b="1" dirty="0">
                    <a:solidFill>
                      <a:srgbClr val="374154"/>
                    </a:solidFill>
                    <a:latin typeface="+mj-ea"/>
                    <a:ea typeface="+mj-ea"/>
                    <a:cs typeface="Arial" pitchFamily="34" charset="0"/>
                    <a:sym typeface="Huawei Sans" panose="020C0503030203020204" pitchFamily="34" charset="0"/>
                  </a:rPr>
                  <a:t>通讯</a:t>
                </a:r>
                <a:endParaRPr lang="zh-CN" altLang="en-US" sz="20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FF5B89C-FD4F-A14A-A9B4-6D76911E885B}"/>
                  </a:ext>
                </a:extLst>
              </p:cNvPr>
              <p:cNvSpPr/>
              <p:nvPr/>
            </p:nvSpPr>
            <p:spPr>
              <a:xfrm>
                <a:off x="9120592" y="1622089"/>
                <a:ext cx="3250439" cy="1024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defTabSz="913746">
                  <a:lnSpc>
                    <a:spcPct val="150000"/>
                  </a:lnSpc>
                  <a:buClr>
                    <a:srgbClr val="92D05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rgbClr val="374154"/>
                    </a:solidFill>
                    <a:latin typeface="+mj-ea"/>
                    <a:cs typeface="Arial" pitchFamily="34" charset="0"/>
                  </a:rPr>
                  <a:t>大模型参数量过多，需要对模型进行切分（模型并行</a:t>
                </a:r>
                <a:r>
                  <a:rPr lang="en-US" altLang="zh-CN" sz="1400" dirty="0">
                    <a:solidFill>
                      <a:srgbClr val="374154"/>
                    </a:solidFill>
                    <a:latin typeface="+mj-ea"/>
                    <a:cs typeface="Arial" pitchFamily="34" charset="0"/>
                  </a:rPr>
                  <a:t>/</a:t>
                </a:r>
                <a:r>
                  <a:rPr lang="zh-CN" altLang="en-US" sz="1400" dirty="0">
                    <a:solidFill>
                      <a:srgbClr val="374154"/>
                    </a:solidFill>
                    <a:latin typeface="+mj-ea"/>
                    <a:cs typeface="Arial" pitchFamily="34" charset="0"/>
                  </a:rPr>
                  <a:t>数据并行），因此引入了通信问题。</a:t>
                </a:r>
                <a:endParaRPr lang="zh-CN" altLang="en-US" sz="14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endParaRPr>
              </a:p>
            </p:txBody>
          </p:sp>
        </p:grp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8046458-4B51-9948-99CE-0671509C35A2}"/>
                </a:ext>
              </a:extLst>
            </p:cNvPr>
            <p:cNvSpPr/>
            <p:nvPr/>
          </p:nvSpPr>
          <p:spPr bwMode="auto">
            <a:xfrm>
              <a:off x="844924" y="3262964"/>
              <a:ext cx="4824536" cy="1200329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325308363">
                    <a:custGeom>
                      <a:avLst/>
                      <a:gdLst>
                        <a:gd name="connsiteX0" fmla="*/ 0 w 4824536"/>
                        <a:gd name="connsiteY0" fmla="*/ 0 h 1200329"/>
                        <a:gd name="connsiteX1" fmla="*/ 737465 w 4824536"/>
                        <a:gd name="connsiteY1" fmla="*/ 0 h 1200329"/>
                        <a:gd name="connsiteX2" fmla="*/ 1523175 w 4824536"/>
                        <a:gd name="connsiteY2" fmla="*/ 0 h 1200329"/>
                        <a:gd name="connsiteX3" fmla="*/ 2164149 w 4824536"/>
                        <a:gd name="connsiteY3" fmla="*/ 0 h 1200329"/>
                        <a:gd name="connsiteX4" fmla="*/ 2805123 w 4824536"/>
                        <a:gd name="connsiteY4" fmla="*/ 0 h 1200329"/>
                        <a:gd name="connsiteX5" fmla="*/ 3542588 w 4824536"/>
                        <a:gd name="connsiteY5" fmla="*/ 0 h 1200329"/>
                        <a:gd name="connsiteX6" fmla="*/ 4824536 w 4824536"/>
                        <a:gd name="connsiteY6" fmla="*/ 0 h 1200329"/>
                        <a:gd name="connsiteX7" fmla="*/ 4824536 w 4824536"/>
                        <a:gd name="connsiteY7" fmla="*/ 564155 h 1200329"/>
                        <a:gd name="connsiteX8" fmla="*/ 4824536 w 4824536"/>
                        <a:gd name="connsiteY8" fmla="*/ 1200329 h 1200329"/>
                        <a:gd name="connsiteX9" fmla="*/ 4183562 w 4824536"/>
                        <a:gd name="connsiteY9" fmla="*/ 1200329 h 1200329"/>
                        <a:gd name="connsiteX10" fmla="*/ 3590833 w 4824536"/>
                        <a:gd name="connsiteY10" fmla="*/ 1200329 h 1200329"/>
                        <a:gd name="connsiteX11" fmla="*/ 2901614 w 4824536"/>
                        <a:gd name="connsiteY11" fmla="*/ 1200329 h 1200329"/>
                        <a:gd name="connsiteX12" fmla="*/ 2260640 w 4824536"/>
                        <a:gd name="connsiteY12" fmla="*/ 1200329 h 1200329"/>
                        <a:gd name="connsiteX13" fmla="*/ 1667911 w 4824536"/>
                        <a:gd name="connsiteY13" fmla="*/ 1200329 h 1200329"/>
                        <a:gd name="connsiteX14" fmla="*/ 1123428 w 4824536"/>
                        <a:gd name="connsiteY14" fmla="*/ 1200329 h 1200329"/>
                        <a:gd name="connsiteX15" fmla="*/ 0 w 4824536"/>
                        <a:gd name="connsiteY15" fmla="*/ 1200329 h 1200329"/>
                        <a:gd name="connsiteX16" fmla="*/ 0 w 4824536"/>
                        <a:gd name="connsiteY16" fmla="*/ 576158 h 1200329"/>
                        <a:gd name="connsiteX17" fmla="*/ 0 w 4824536"/>
                        <a:gd name="connsiteY17" fmla="*/ 0 h 12003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4824536" h="1200329" extrusionOk="0">
                          <a:moveTo>
                            <a:pt x="0" y="0"/>
                          </a:moveTo>
                          <a:cubicBezTo>
                            <a:pt x="366627" y="452"/>
                            <a:pt x="490052" y="21015"/>
                            <a:pt x="737465" y="0"/>
                          </a:cubicBezTo>
                          <a:cubicBezTo>
                            <a:pt x="984878" y="-21015"/>
                            <a:pt x="1181776" y="31483"/>
                            <a:pt x="1523175" y="0"/>
                          </a:cubicBezTo>
                          <a:cubicBezTo>
                            <a:pt x="1864574" y="-31483"/>
                            <a:pt x="1847011" y="-24505"/>
                            <a:pt x="2164149" y="0"/>
                          </a:cubicBezTo>
                          <a:cubicBezTo>
                            <a:pt x="2481287" y="24505"/>
                            <a:pt x="2490076" y="-2048"/>
                            <a:pt x="2805123" y="0"/>
                          </a:cubicBezTo>
                          <a:cubicBezTo>
                            <a:pt x="3120170" y="2048"/>
                            <a:pt x="3322126" y="-27667"/>
                            <a:pt x="3542588" y="0"/>
                          </a:cubicBezTo>
                          <a:cubicBezTo>
                            <a:pt x="3763051" y="27667"/>
                            <a:pt x="4406336" y="37177"/>
                            <a:pt x="4824536" y="0"/>
                          </a:cubicBezTo>
                          <a:cubicBezTo>
                            <a:pt x="4800316" y="267208"/>
                            <a:pt x="4831979" y="426453"/>
                            <a:pt x="4824536" y="564155"/>
                          </a:cubicBezTo>
                          <a:cubicBezTo>
                            <a:pt x="4817093" y="701858"/>
                            <a:pt x="4851987" y="921705"/>
                            <a:pt x="4824536" y="1200329"/>
                          </a:cubicBezTo>
                          <a:cubicBezTo>
                            <a:pt x="4557190" y="1198825"/>
                            <a:pt x="4473513" y="1201814"/>
                            <a:pt x="4183562" y="1200329"/>
                          </a:cubicBezTo>
                          <a:cubicBezTo>
                            <a:pt x="3893611" y="1198844"/>
                            <a:pt x="3858190" y="1184216"/>
                            <a:pt x="3590833" y="1200329"/>
                          </a:cubicBezTo>
                          <a:cubicBezTo>
                            <a:pt x="3323476" y="1216442"/>
                            <a:pt x="3132273" y="1202813"/>
                            <a:pt x="2901614" y="1200329"/>
                          </a:cubicBezTo>
                          <a:cubicBezTo>
                            <a:pt x="2670955" y="1197845"/>
                            <a:pt x="2446157" y="1198278"/>
                            <a:pt x="2260640" y="1200329"/>
                          </a:cubicBezTo>
                          <a:cubicBezTo>
                            <a:pt x="2075123" y="1202380"/>
                            <a:pt x="1859026" y="1210286"/>
                            <a:pt x="1667911" y="1200329"/>
                          </a:cubicBezTo>
                          <a:cubicBezTo>
                            <a:pt x="1476796" y="1190372"/>
                            <a:pt x="1346615" y="1215474"/>
                            <a:pt x="1123428" y="1200329"/>
                          </a:cubicBezTo>
                          <a:cubicBezTo>
                            <a:pt x="900241" y="1185184"/>
                            <a:pt x="324601" y="1170269"/>
                            <a:pt x="0" y="1200329"/>
                          </a:cubicBezTo>
                          <a:cubicBezTo>
                            <a:pt x="-23195" y="892253"/>
                            <a:pt x="-22858" y="835522"/>
                            <a:pt x="0" y="576158"/>
                          </a:cubicBezTo>
                          <a:cubicBezTo>
                            <a:pt x="22858" y="316794"/>
                            <a:pt x="-16109" y="23363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5AF24FA-E440-4442-AEE5-B14DD1D81517}"/>
              </a:ext>
            </a:extLst>
          </p:cNvPr>
          <p:cNvGrpSpPr/>
          <p:nvPr/>
        </p:nvGrpSpPr>
        <p:grpSpPr>
          <a:xfrm>
            <a:off x="844924" y="5005359"/>
            <a:ext cx="4824536" cy="1200329"/>
            <a:chOff x="844924" y="5005359"/>
            <a:chExt cx="4824536" cy="120032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0199751-0F33-F149-AA4C-EF9229954E4D}"/>
                </a:ext>
              </a:extLst>
            </p:cNvPr>
            <p:cNvGrpSpPr/>
            <p:nvPr/>
          </p:nvGrpSpPr>
          <p:grpSpPr>
            <a:xfrm>
              <a:off x="1178605" y="5123875"/>
              <a:ext cx="4302556" cy="1023742"/>
              <a:chOff x="8066798" y="1598483"/>
              <a:chExt cx="4304234" cy="1024141"/>
            </a:xfrm>
          </p:grpSpPr>
          <p:sp>
            <p:nvSpPr>
              <p:cNvPr id="10" name="矩形 17">
                <a:extLst>
                  <a:ext uri="{FF2B5EF4-FFF2-40B4-BE49-F238E27FC236}">
                    <a16:creationId xmlns:a16="http://schemas.microsoft.com/office/drawing/2014/main" id="{18DC2616-46B9-8340-B593-4211EA64287D}"/>
                  </a:ext>
                </a:extLst>
              </p:cNvPr>
              <p:cNvSpPr/>
              <p:nvPr/>
            </p:nvSpPr>
            <p:spPr>
              <a:xfrm>
                <a:off x="8066798" y="1966787"/>
                <a:ext cx="856105" cy="30776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 defTabSz="913746"/>
                <a:r>
                  <a:rPr lang="zh-CN" altLang="en-US" sz="2000" b="1" dirty="0">
                    <a:solidFill>
                      <a:srgbClr val="374154"/>
                    </a:solidFill>
                    <a:latin typeface="+mj-ea"/>
                    <a:ea typeface="+mj-ea"/>
                    <a:cs typeface="Arial" pitchFamily="34" charset="0"/>
                    <a:sym typeface="Huawei Sans" panose="020C0503030203020204" pitchFamily="34" charset="0"/>
                  </a:rPr>
                  <a:t>性能</a:t>
                </a:r>
                <a:endParaRPr lang="zh-CN" altLang="en-US" sz="20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6A3738C-422D-B64E-9932-6C5D52A6484F}"/>
                  </a:ext>
                </a:extLst>
              </p:cNvPr>
              <p:cNvSpPr/>
              <p:nvPr/>
            </p:nvSpPr>
            <p:spPr>
              <a:xfrm>
                <a:off x="8958302" y="1598483"/>
                <a:ext cx="3412730" cy="1024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defTabSz="913746">
                  <a:lnSpc>
                    <a:spcPct val="150000"/>
                  </a:lnSpc>
                  <a:buClr>
                    <a:srgbClr val="92D05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rgbClr val="374154"/>
                    </a:solidFill>
                    <a:latin typeface="+mj-ea"/>
                    <a:ea typeface="+mj-ea"/>
                    <a:cs typeface="Arial" pitchFamily="34" charset="0"/>
                  </a:rPr>
                  <a:t>不仅要求</a:t>
                </a:r>
                <a:r>
                  <a:rPr lang="en-US" altLang="zh-CN" sz="1400" dirty="0">
                    <a:solidFill>
                      <a:srgbClr val="374154"/>
                    </a:solidFill>
                    <a:latin typeface="+mj-ea"/>
                    <a:ea typeface="+mj-ea"/>
                    <a:cs typeface="Arial" pitchFamily="34" charset="0"/>
                  </a:rPr>
                  <a:t>AI</a:t>
                </a:r>
                <a:r>
                  <a:rPr lang="zh-CN" altLang="en-US" sz="1400" dirty="0">
                    <a:solidFill>
                      <a:srgbClr val="374154"/>
                    </a:solidFill>
                    <a:latin typeface="+mj-ea"/>
                    <a:ea typeface="+mj-ea"/>
                    <a:cs typeface="Arial" pitchFamily="34" charset="0"/>
                  </a:rPr>
                  <a:t>芯片的计算性能足够强悍，同时也依赖于</a:t>
                </a:r>
                <a:r>
                  <a:rPr lang="en-US" altLang="zh-CN" sz="1400" dirty="0">
                    <a:solidFill>
                      <a:srgbClr val="374154"/>
                    </a:solidFill>
                    <a:latin typeface="+mj-ea"/>
                    <a:ea typeface="+mj-ea"/>
                    <a:cs typeface="Arial" pitchFamily="34" charset="0"/>
                  </a:rPr>
                  <a:t>AI</a:t>
                </a:r>
                <a:r>
                  <a:rPr lang="zh-CN" altLang="en-US" sz="1400" dirty="0">
                    <a:solidFill>
                      <a:srgbClr val="374154"/>
                    </a:solidFill>
                    <a:latin typeface="+mj-ea"/>
                    <a:ea typeface="+mj-ea"/>
                    <a:cs typeface="Arial" pitchFamily="34" charset="0"/>
                  </a:rPr>
                  <a:t>框架的大规模分布式训练的运行和调度效率</a:t>
                </a:r>
              </a:p>
            </p:txBody>
          </p: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91F294E-0F14-3046-A1AA-0D58EBD3CAA6}"/>
                </a:ext>
              </a:extLst>
            </p:cNvPr>
            <p:cNvSpPr/>
            <p:nvPr/>
          </p:nvSpPr>
          <p:spPr bwMode="auto">
            <a:xfrm>
              <a:off x="844924" y="5005359"/>
              <a:ext cx="4824536" cy="1200329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325308363">
                    <a:custGeom>
                      <a:avLst/>
                      <a:gdLst>
                        <a:gd name="connsiteX0" fmla="*/ 0 w 4824536"/>
                        <a:gd name="connsiteY0" fmla="*/ 0 h 1200329"/>
                        <a:gd name="connsiteX1" fmla="*/ 737465 w 4824536"/>
                        <a:gd name="connsiteY1" fmla="*/ 0 h 1200329"/>
                        <a:gd name="connsiteX2" fmla="*/ 1523175 w 4824536"/>
                        <a:gd name="connsiteY2" fmla="*/ 0 h 1200329"/>
                        <a:gd name="connsiteX3" fmla="*/ 2164149 w 4824536"/>
                        <a:gd name="connsiteY3" fmla="*/ 0 h 1200329"/>
                        <a:gd name="connsiteX4" fmla="*/ 2805123 w 4824536"/>
                        <a:gd name="connsiteY4" fmla="*/ 0 h 1200329"/>
                        <a:gd name="connsiteX5" fmla="*/ 3542588 w 4824536"/>
                        <a:gd name="connsiteY5" fmla="*/ 0 h 1200329"/>
                        <a:gd name="connsiteX6" fmla="*/ 4824536 w 4824536"/>
                        <a:gd name="connsiteY6" fmla="*/ 0 h 1200329"/>
                        <a:gd name="connsiteX7" fmla="*/ 4824536 w 4824536"/>
                        <a:gd name="connsiteY7" fmla="*/ 564155 h 1200329"/>
                        <a:gd name="connsiteX8" fmla="*/ 4824536 w 4824536"/>
                        <a:gd name="connsiteY8" fmla="*/ 1200329 h 1200329"/>
                        <a:gd name="connsiteX9" fmla="*/ 4183562 w 4824536"/>
                        <a:gd name="connsiteY9" fmla="*/ 1200329 h 1200329"/>
                        <a:gd name="connsiteX10" fmla="*/ 3590833 w 4824536"/>
                        <a:gd name="connsiteY10" fmla="*/ 1200329 h 1200329"/>
                        <a:gd name="connsiteX11" fmla="*/ 2901614 w 4824536"/>
                        <a:gd name="connsiteY11" fmla="*/ 1200329 h 1200329"/>
                        <a:gd name="connsiteX12" fmla="*/ 2260640 w 4824536"/>
                        <a:gd name="connsiteY12" fmla="*/ 1200329 h 1200329"/>
                        <a:gd name="connsiteX13" fmla="*/ 1667911 w 4824536"/>
                        <a:gd name="connsiteY13" fmla="*/ 1200329 h 1200329"/>
                        <a:gd name="connsiteX14" fmla="*/ 1123428 w 4824536"/>
                        <a:gd name="connsiteY14" fmla="*/ 1200329 h 1200329"/>
                        <a:gd name="connsiteX15" fmla="*/ 0 w 4824536"/>
                        <a:gd name="connsiteY15" fmla="*/ 1200329 h 1200329"/>
                        <a:gd name="connsiteX16" fmla="*/ 0 w 4824536"/>
                        <a:gd name="connsiteY16" fmla="*/ 576158 h 1200329"/>
                        <a:gd name="connsiteX17" fmla="*/ 0 w 4824536"/>
                        <a:gd name="connsiteY17" fmla="*/ 0 h 12003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4824536" h="1200329" extrusionOk="0">
                          <a:moveTo>
                            <a:pt x="0" y="0"/>
                          </a:moveTo>
                          <a:cubicBezTo>
                            <a:pt x="366627" y="452"/>
                            <a:pt x="490052" y="21015"/>
                            <a:pt x="737465" y="0"/>
                          </a:cubicBezTo>
                          <a:cubicBezTo>
                            <a:pt x="984878" y="-21015"/>
                            <a:pt x="1181776" y="31483"/>
                            <a:pt x="1523175" y="0"/>
                          </a:cubicBezTo>
                          <a:cubicBezTo>
                            <a:pt x="1864574" y="-31483"/>
                            <a:pt x="1847011" y="-24505"/>
                            <a:pt x="2164149" y="0"/>
                          </a:cubicBezTo>
                          <a:cubicBezTo>
                            <a:pt x="2481287" y="24505"/>
                            <a:pt x="2490076" y="-2048"/>
                            <a:pt x="2805123" y="0"/>
                          </a:cubicBezTo>
                          <a:cubicBezTo>
                            <a:pt x="3120170" y="2048"/>
                            <a:pt x="3322126" y="-27667"/>
                            <a:pt x="3542588" y="0"/>
                          </a:cubicBezTo>
                          <a:cubicBezTo>
                            <a:pt x="3763051" y="27667"/>
                            <a:pt x="4406336" y="37177"/>
                            <a:pt x="4824536" y="0"/>
                          </a:cubicBezTo>
                          <a:cubicBezTo>
                            <a:pt x="4800316" y="267208"/>
                            <a:pt x="4831979" y="426453"/>
                            <a:pt x="4824536" y="564155"/>
                          </a:cubicBezTo>
                          <a:cubicBezTo>
                            <a:pt x="4817093" y="701858"/>
                            <a:pt x="4851987" y="921705"/>
                            <a:pt x="4824536" y="1200329"/>
                          </a:cubicBezTo>
                          <a:cubicBezTo>
                            <a:pt x="4557190" y="1198825"/>
                            <a:pt x="4473513" y="1201814"/>
                            <a:pt x="4183562" y="1200329"/>
                          </a:cubicBezTo>
                          <a:cubicBezTo>
                            <a:pt x="3893611" y="1198844"/>
                            <a:pt x="3858190" y="1184216"/>
                            <a:pt x="3590833" y="1200329"/>
                          </a:cubicBezTo>
                          <a:cubicBezTo>
                            <a:pt x="3323476" y="1216442"/>
                            <a:pt x="3132273" y="1202813"/>
                            <a:pt x="2901614" y="1200329"/>
                          </a:cubicBezTo>
                          <a:cubicBezTo>
                            <a:pt x="2670955" y="1197845"/>
                            <a:pt x="2446157" y="1198278"/>
                            <a:pt x="2260640" y="1200329"/>
                          </a:cubicBezTo>
                          <a:cubicBezTo>
                            <a:pt x="2075123" y="1202380"/>
                            <a:pt x="1859026" y="1210286"/>
                            <a:pt x="1667911" y="1200329"/>
                          </a:cubicBezTo>
                          <a:cubicBezTo>
                            <a:pt x="1476796" y="1190372"/>
                            <a:pt x="1346615" y="1215474"/>
                            <a:pt x="1123428" y="1200329"/>
                          </a:cubicBezTo>
                          <a:cubicBezTo>
                            <a:pt x="900241" y="1185184"/>
                            <a:pt x="324601" y="1170269"/>
                            <a:pt x="0" y="1200329"/>
                          </a:cubicBezTo>
                          <a:cubicBezTo>
                            <a:pt x="-23195" y="892253"/>
                            <a:pt x="-22858" y="835522"/>
                            <a:pt x="0" y="576158"/>
                          </a:cubicBezTo>
                          <a:cubicBezTo>
                            <a:pt x="22858" y="316794"/>
                            <a:pt x="-16109" y="23363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rgbClr val="374154"/>
                </a:solidFill>
                <a:effectLst/>
                <a:latin typeface="+mj-ea"/>
                <a:ea typeface="+mj-ea"/>
              </a:endParaRPr>
            </a:p>
          </p:txBody>
        </p:sp>
      </p:grp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873649A-1EC8-9A4F-B417-54EC3876BB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69244" y="2152614"/>
            <a:ext cx="4917956" cy="1273811"/>
          </a:xfrm>
        </p:spPr>
        <p:txBody>
          <a:bodyPr/>
          <a:lstStyle/>
          <a:p>
            <a:pPr>
              <a:spcAft>
                <a:spcPts val="0"/>
              </a:spcAft>
              <a:buClr>
                <a:srgbClr val="00B0F0"/>
              </a:buClr>
            </a:pPr>
            <a:r>
              <a:rPr lang="en-US" altLang="zh-CN" sz="2400" b="1" dirty="0"/>
              <a:t>TTA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Time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To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Accuracy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pPr marL="0" indent="0">
              <a:spcAft>
                <a:spcPts val="0"/>
              </a:spcAft>
              <a:buClr>
                <a:srgbClr val="00B0F0"/>
              </a:buClr>
              <a:buNone/>
            </a:pPr>
            <a:r>
              <a:rPr lang="zh-CN" altLang="en-US" sz="2400" b="1" dirty="0"/>
              <a:t>   减少训练时间</a:t>
            </a:r>
            <a:endParaRPr lang="en-US" altLang="zh-CN" sz="2400" b="1" dirty="0"/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04D82B89-5677-F34A-BAEF-BAB685DFE1A7}"/>
              </a:ext>
            </a:extLst>
          </p:cNvPr>
          <p:cNvSpPr/>
          <p:nvPr/>
        </p:nvSpPr>
        <p:spPr>
          <a:xfrm>
            <a:off x="6098381" y="1504503"/>
            <a:ext cx="302419" cy="4701185"/>
          </a:xfrm>
          <a:prstGeom prst="rightBrace">
            <a:avLst/>
          </a:prstGeom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455D01D5-B381-2B43-8338-9E0D8E4255A3}"/>
              </a:ext>
            </a:extLst>
          </p:cNvPr>
          <p:cNvSpPr txBox="1">
            <a:spLocks/>
          </p:cNvSpPr>
          <p:nvPr/>
        </p:nvSpPr>
        <p:spPr>
          <a:xfrm>
            <a:off x="6969244" y="4218225"/>
            <a:ext cx="4917956" cy="127381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  <a:buClr>
                <a:srgbClr val="00B0F0"/>
              </a:buClr>
            </a:pPr>
            <a:r>
              <a:rPr lang="zh-CN" altLang="en-US" sz="2400" b="1" dirty="0"/>
              <a:t>计算速率</a:t>
            </a:r>
            <a:r>
              <a:rPr lang="en-US" sz="2400" b="1" dirty="0"/>
              <a:t>（C</a:t>
            </a:r>
            <a:r>
              <a:rPr lang="en-US" altLang="zh-CN" sz="2400" b="1" dirty="0"/>
              <a:t>omputation rate</a:t>
            </a:r>
            <a:r>
              <a:rPr lang="en-US" sz="2400" b="1" dirty="0"/>
              <a:t>）</a:t>
            </a:r>
            <a:endParaRPr lang="en-US" altLang="zh-CN" sz="2400" b="1" dirty="0"/>
          </a:p>
          <a:p>
            <a:pPr marL="0" indent="0">
              <a:spcAft>
                <a:spcPts val="0"/>
              </a:spcAft>
              <a:buClr>
                <a:srgbClr val="00B0F0"/>
              </a:buClr>
              <a:buFont typeface="Arial" pitchFamily="34" charset="0"/>
              <a:buNone/>
            </a:pPr>
            <a:r>
              <a:rPr lang="en-US" sz="2400" b="1" dirty="0"/>
              <a:t>   </a:t>
            </a:r>
            <a:r>
              <a:rPr lang="zh-CN" altLang="en-US" sz="2400" b="1" dirty="0"/>
              <a:t>加快计算速率</a:t>
            </a:r>
          </a:p>
        </p:txBody>
      </p:sp>
    </p:spTree>
    <p:extLst>
      <p:ext uri="{BB962C8B-B14F-4D97-AF65-F5344CB8AC3E}">
        <p14:creationId xmlns:p14="http://schemas.microsoft.com/office/powerpoint/2010/main" val="73230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3129357-6892-4846-8C94-A7DB8C4A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系统全栈架构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1484F1-6273-0547-877D-DD239E6714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909" y="1214809"/>
            <a:ext cx="6388140" cy="50847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C8800C-96A5-9E4D-A4D3-D5EF622DC394}"/>
              </a:ext>
            </a:extLst>
          </p:cNvPr>
          <p:cNvSpPr/>
          <p:nvPr/>
        </p:nvSpPr>
        <p:spPr>
          <a:xfrm>
            <a:off x="623635" y="4672361"/>
            <a:ext cx="6857740" cy="1694430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6857740"/>
                      <a:gd name="connsiteY0" fmla="*/ 0 h 1694430"/>
                      <a:gd name="connsiteX1" fmla="*/ 548619 w 6857740"/>
                      <a:gd name="connsiteY1" fmla="*/ 0 h 1694430"/>
                      <a:gd name="connsiteX2" fmla="*/ 1097238 w 6857740"/>
                      <a:gd name="connsiteY2" fmla="*/ 0 h 1694430"/>
                      <a:gd name="connsiteX3" fmla="*/ 1920167 w 6857740"/>
                      <a:gd name="connsiteY3" fmla="*/ 0 h 1694430"/>
                      <a:gd name="connsiteX4" fmla="*/ 2537364 w 6857740"/>
                      <a:gd name="connsiteY4" fmla="*/ 0 h 1694430"/>
                      <a:gd name="connsiteX5" fmla="*/ 3017406 w 6857740"/>
                      <a:gd name="connsiteY5" fmla="*/ 0 h 1694430"/>
                      <a:gd name="connsiteX6" fmla="*/ 3634602 w 6857740"/>
                      <a:gd name="connsiteY6" fmla="*/ 0 h 1694430"/>
                      <a:gd name="connsiteX7" fmla="*/ 4388954 w 6857740"/>
                      <a:gd name="connsiteY7" fmla="*/ 0 h 1694430"/>
                      <a:gd name="connsiteX8" fmla="*/ 5074728 w 6857740"/>
                      <a:gd name="connsiteY8" fmla="*/ 0 h 1694430"/>
                      <a:gd name="connsiteX9" fmla="*/ 5897656 w 6857740"/>
                      <a:gd name="connsiteY9" fmla="*/ 0 h 1694430"/>
                      <a:gd name="connsiteX10" fmla="*/ 6857740 w 6857740"/>
                      <a:gd name="connsiteY10" fmla="*/ 0 h 1694430"/>
                      <a:gd name="connsiteX11" fmla="*/ 6857740 w 6857740"/>
                      <a:gd name="connsiteY11" fmla="*/ 598699 h 1694430"/>
                      <a:gd name="connsiteX12" fmla="*/ 6857740 w 6857740"/>
                      <a:gd name="connsiteY12" fmla="*/ 1163509 h 1694430"/>
                      <a:gd name="connsiteX13" fmla="*/ 6857740 w 6857740"/>
                      <a:gd name="connsiteY13" fmla="*/ 1694430 h 1694430"/>
                      <a:gd name="connsiteX14" fmla="*/ 6171966 w 6857740"/>
                      <a:gd name="connsiteY14" fmla="*/ 1694430 h 1694430"/>
                      <a:gd name="connsiteX15" fmla="*/ 5349037 w 6857740"/>
                      <a:gd name="connsiteY15" fmla="*/ 1694430 h 1694430"/>
                      <a:gd name="connsiteX16" fmla="*/ 4594686 w 6857740"/>
                      <a:gd name="connsiteY16" fmla="*/ 1694430 h 1694430"/>
                      <a:gd name="connsiteX17" fmla="*/ 3977489 w 6857740"/>
                      <a:gd name="connsiteY17" fmla="*/ 1694430 h 1694430"/>
                      <a:gd name="connsiteX18" fmla="*/ 3497447 w 6857740"/>
                      <a:gd name="connsiteY18" fmla="*/ 1694430 h 1694430"/>
                      <a:gd name="connsiteX19" fmla="*/ 2880251 w 6857740"/>
                      <a:gd name="connsiteY19" fmla="*/ 1694430 h 1694430"/>
                      <a:gd name="connsiteX20" fmla="*/ 2331632 w 6857740"/>
                      <a:gd name="connsiteY20" fmla="*/ 1694430 h 1694430"/>
                      <a:gd name="connsiteX21" fmla="*/ 1508703 w 6857740"/>
                      <a:gd name="connsiteY21" fmla="*/ 1694430 h 1694430"/>
                      <a:gd name="connsiteX22" fmla="*/ 1028661 w 6857740"/>
                      <a:gd name="connsiteY22" fmla="*/ 1694430 h 1694430"/>
                      <a:gd name="connsiteX23" fmla="*/ 0 w 6857740"/>
                      <a:gd name="connsiteY23" fmla="*/ 1694430 h 1694430"/>
                      <a:gd name="connsiteX24" fmla="*/ 0 w 6857740"/>
                      <a:gd name="connsiteY24" fmla="*/ 1180453 h 1694430"/>
                      <a:gd name="connsiteX25" fmla="*/ 0 w 6857740"/>
                      <a:gd name="connsiteY25" fmla="*/ 666476 h 1694430"/>
                      <a:gd name="connsiteX26" fmla="*/ 0 w 6857740"/>
                      <a:gd name="connsiteY26" fmla="*/ 0 h 1694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6857740" h="1694430" extrusionOk="0">
                        <a:moveTo>
                          <a:pt x="0" y="0"/>
                        </a:moveTo>
                        <a:cubicBezTo>
                          <a:pt x="154654" y="5890"/>
                          <a:pt x="434170" y="-20759"/>
                          <a:pt x="548619" y="0"/>
                        </a:cubicBezTo>
                        <a:cubicBezTo>
                          <a:pt x="663068" y="20759"/>
                          <a:pt x="970691" y="7220"/>
                          <a:pt x="1097238" y="0"/>
                        </a:cubicBezTo>
                        <a:cubicBezTo>
                          <a:pt x="1223785" y="-7220"/>
                          <a:pt x="1645138" y="-33024"/>
                          <a:pt x="1920167" y="0"/>
                        </a:cubicBezTo>
                        <a:cubicBezTo>
                          <a:pt x="2195196" y="33024"/>
                          <a:pt x="2413031" y="19681"/>
                          <a:pt x="2537364" y="0"/>
                        </a:cubicBezTo>
                        <a:cubicBezTo>
                          <a:pt x="2661697" y="-19681"/>
                          <a:pt x="2889663" y="10355"/>
                          <a:pt x="3017406" y="0"/>
                        </a:cubicBezTo>
                        <a:cubicBezTo>
                          <a:pt x="3145149" y="-10355"/>
                          <a:pt x="3385199" y="-5738"/>
                          <a:pt x="3634602" y="0"/>
                        </a:cubicBezTo>
                        <a:cubicBezTo>
                          <a:pt x="3884005" y="5738"/>
                          <a:pt x="4175538" y="23157"/>
                          <a:pt x="4388954" y="0"/>
                        </a:cubicBezTo>
                        <a:cubicBezTo>
                          <a:pt x="4602370" y="-23157"/>
                          <a:pt x="4886384" y="16800"/>
                          <a:pt x="5074728" y="0"/>
                        </a:cubicBezTo>
                        <a:cubicBezTo>
                          <a:pt x="5263072" y="-16800"/>
                          <a:pt x="5550607" y="-34399"/>
                          <a:pt x="5897656" y="0"/>
                        </a:cubicBezTo>
                        <a:cubicBezTo>
                          <a:pt x="6244705" y="34399"/>
                          <a:pt x="6544782" y="-34852"/>
                          <a:pt x="6857740" y="0"/>
                        </a:cubicBezTo>
                        <a:cubicBezTo>
                          <a:pt x="6882644" y="240130"/>
                          <a:pt x="6879281" y="305358"/>
                          <a:pt x="6857740" y="598699"/>
                        </a:cubicBezTo>
                        <a:cubicBezTo>
                          <a:pt x="6836199" y="892040"/>
                          <a:pt x="6885021" y="907658"/>
                          <a:pt x="6857740" y="1163509"/>
                        </a:cubicBezTo>
                        <a:cubicBezTo>
                          <a:pt x="6830460" y="1419360"/>
                          <a:pt x="6851953" y="1561860"/>
                          <a:pt x="6857740" y="1694430"/>
                        </a:cubicBezTo>
                        <a:cubicBezTo>
                          <a:pt x="6557557" y="1707587"/>
                          <a:pt x="6316022" y="1682492"/>
                          <a:pt x="6171966" y="1694430"/>
                        </a:cubicBezTo>
                        <a:cubicBezTo>
                          <a:pt x="6027910" y="1706368"/>
                          <a:pt x="5748247" y="1679110"/>
                          <a:pt x="5349037" y="1694430"/>
                        </a:cubicBezTo>
                        <a:cubicBezTo>
                          <a:pt x="4949827" y="1709750"/>
                          <a:pt x="4958033" y="1714073"/>
                          <a:pt x="4594686" y="1694430"/>
                        </a:cubicBezTo>
                        <a:cubicBezTo>
                          <a:pt x="4231339" y="1674787"/>
                          <a:pt x="4209617" y="1682154"/>
                          <a:pt x="3977489" y="1694430"/>
                        </a:cubicBezTo>
                        <a:cubicBezTo>
                          <a:pt x="3745361" y="1706706"/>
                          <a:pt x="3706298" y="1692379"/>
                          <a:pt x="3497447" y="1694430"/>
                        </a:cubicBezTo>
                        <a:cubicBezTo>
                          <a:pt x="3288596" y="1696481"/>
                          <a:pt x="3116593" y="1704821"/>
                          <a:pt x="2880251" y="1694430"/>
                        </a:cubicBezTo>
                        <a:cubicBezTo>
                          <a:pt x="2643909" y="1684039"/>
                          <a:pt x="2474306" y="1694777"/>
                          <a:pt x="2331632" y="1694430"/>
                        </a:cubicBezTo>
                        <a:cubicBezTo>
                          <a:pt x="2188958" y="1694083"/>
                          <a:pt x="1781189" y="1672806"/>
                          <a:pt x="1508703" y="1694430"/>
                        </a:cubicBezTo>
                        <a:cubicBezTo>
                          <a:pt x="1236217" y="1716054"/>
                          <a:pt x="1156576" y="1670475"/>
                          <a:pt x="1028661" y="1694430"/>
                        </a:cubicBezTo>
                        <a:cubicBezTo>
                          <a:pt x="900746" y="1718385"/>
                          <a:pt x="247148" y="1745094"/>
                          <a:pt x="0" y="1694430"/>
                        </a:cubicBezTo>
                        <a:cubicBezTo>
                          <a:pt x="15248" y="1548992"/>
                          <a:pt x="23060" y="1347493"/>
                          <a:pt x="0" y="1180453"/>
                        </a:cubicBezTo>
                        <a:cubicBezTo>
                          <a:pt x="-23060" y="1013413"/>
                          <a:pt x="-23179" y="919052"/>
                          <a:pt x="0" y="666476"/>
                        </a:cubicBezTo>
                        <a:cubicBezTo>
                          <a:pt x="23179" y="413900"/>
                          <a:pt x="1340" y="1362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16A3EA-5921-7643-AD61-91E37087511B}"/>
              </a:ext>
            </a:extLst>
          </p:cNvPr>
          <p:cNvSpPr/>
          <p:nvPr/>
        </p:nvSpPr>
        <p:spPr>
          <a:xfrm>
            <a:off x="7705649" y="5038963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硬件体系结构不仅需要算力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还包括网络、存储组成的超计节点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C7AB18-F8CA-6248-BDA1-019CB06C1631}"/>
              </a:ext>
            </a:extLst>
          </p:cNvPr>
          <p:cNvSpPr/>
          <p:nvPr/>
        </p:nvSpPr>
        <p:spPr>
          <a:xfrm>
            <a:off x="7705649" y="2948387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通过软硬件协同优化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基于硬件的编译、框架、使能层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700D5E-4C87-BC47-BE35-F530CDD564F1}"/>
              </a:ext>
            </a:extLst>
          </p:cNvPr>
          <p:cNvSpPr/>
          <p:nvPr/>
        </p:nvSpPr>
        <p:spPr>
          <a:xfrm>
            <a:off x="7705649" y="1214809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提供大模型算法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提升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集群整体利用率</a:t>
            </a:r>
          </a:p>
        </p:txBody>
      </p:sp>
    </p:spTree>
    <p:extLst>
      <p:ext uri="{BB962C8B-B14F-4D97-AF65-F5344CB8AC3E}">
        <p14:creationId xmlns:p14="http://schemas.microsoft.com/office/powerpoint/2010/main" val="38467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4912-0C3A-456C-9ADB-CB2688F4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Gill Sans MT" panose="020B0502020104020203" pitchFamily="34" charset="0"/>
              </a:rPr>
              <a:t>大模型的训练指标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A4206-9750-480A-9BB5-F98033F1CA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654427"/>
          </a:xfrm>
        </p:spPr>
        <p:txBody>
          <a:bodyPr/>
          <a:lstStyle/>
          <a:p>
            <a:pPr>
              <a:buClr>
                <a:srgbClr val="00B0F0"/>
              </a:buClr>
            </a:pPr>
            <a:r>
              <a:rPr lang="zh-CN" altLang="en-US" sz="2400" b="1" dirty="0"/>
              <a:t>减少训练时间 </a:t>
            </a:r>
            <a:r>
              <a:rPr lang="en-US" altLang="zh-CN" sz="2400" b="1" dirty="0"/>
              <a:t>TTA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Time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To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Accuracy</a:t>
            </a:r>
            <a:r>
              <a:rPr lang="zh-CN" altLang="en-US" sz="2400" b="1" dirty="0"/>
              <a:t>）：</a:t>
            </a:r>
            <a:endParaRPr lang="en-US" altLang="zh-CN" sz="2400" b="1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99BE436-EFE7-1A43-8F61-143683F57298}"/>
              </a:ext>
            </a:extLst>
          </p:cNvPr>
          <p:cNvGrpSpPr/>
          <p:nvPr/>
        </p:nvGrpSpPr>
        <p:grpSpPr>
          <a:xfrm>
            <a:off x="3039255" y="2289921"/>
            <a:ext cx="5998758" cy="1067148"/>
            <a:chOff x="3039255" y="1988840"/>
            <a:chExt cx="5998758" cy="1067148"/>
          </a:xfrm>
        </p:grpSpPr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18288B34-8F2D-4FB4-A8DB-123842C4F7A0}"/>
                </a:ext>
              </a:extLst>
            </p:cNvPr>
            <p:cNvSpPr/>
            <p:nvPr/>
          </p:nvSpPr>
          <p:spPr>
            <a:xfrm rot="16200000">
              <a:off x="5904968" y="937397"/>
              <a:ext cx="237600" cy="324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40812 h 3240000"/>
                        <a:gd name="connsiteX3" fmla="*/ 118800 w 237600"/>
                        <a:gd name="connsiteY3" fmla="*/ 224562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89204 h 3240000"/>
                        <a:gd name="connsiteX8" fmla="*/ 118800 w 237600"/>
                        <a:gd name="connsiteY8" fmla="*/ 546600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  <a:gd name="connsiteX11" fmla="*/ 237600 w 237600"/>
                        <a:gd name="connsiteY11" fmla="*/ 615600 h 3240000"/>
                        <a:gd name="connsiteX12" fmla="*/ 237600 w 237600"/>
                        <a:gd name="connsiteY12" fmla="*/ 1231200 h 3240000"/>
                        <a:gd name="connsiteX13" fmla="*/ 237600 w 237600"/>
                        <a:gd name="connsiteY13" fmla="*/ 1879200 h 3240000"/>
                        <a:gd name="connsiteX14" fmla="*/ 237600 w 237600"/>
                        <a:gd name="connsiteY14" fmla="*/ 2430000 h 3240000"/>
                        <a:gd name="connsiteX15" fmla="*/ 237600 w 237600"/>
                        <a:gd name="connsiteY15" fmla="*/ 3240000 h 3240000"/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09204 h 3240000"/>
                        <a:gd name="connsiteX3" fmla="*/ 118800 w 237600"/>
                        <a:gd name="connsiteY3" fmla="*/ 216660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57596 h 3240000"/>
                        <a:gd name="connsiteX8" fmla="*/ 118800 w 237600"/>
                        <a:gd name="connsiteY8" fmla="*/ 562404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7600" h="3240000" stroke="0" extrusionOk="0">
                          <a:moveTo>
                            <a:pt x="237600" y="3240000"/>
                          </a:moveTo>
                          <a:cubicBezTo>
                            <a:pt x="172774" y="3239304"/>
                            <a:pt x="116930" y="3232195"/>
                            <a:pt x="118800" y="3220201"/>
                          </a:cubicBezTo>
                          <a:cubicBezTo>
                            <a:pt x="120709" y="3074302"/>
                            <a:pt x="128910" y="2952408"/>
                            <a:pt x="118800" y="2740812"/>
                          </a:cubicBezTo>
                          <a:cubicBezTo>
                            <a:pt x="108690" y="2529216"/>
                            <a:pt x="117069" y="2444477"/>
                            <a:pt x="118800" y="2245620"/>
                          </a:cubicBezTo>
                          <a:cubicBezTo>
                            <a:pt x="120531" y="2046763"/>
                            <a:pt x="123676" y="1764440"/>
                            <a:pt x="118800" y="1639799"/>
                          </a:cubicBezTo>
                          <a:cubicBezTo>
                            <a:pt x="125862" y="1638375"/>
                            <a:pt x="73251" y="1610626"/>
                            <a:pt x="0" y="1620000"/>
                          </a:cubicBezTo>
                          <a:cubicBezTo>
                            <a:pt x="67665" y="1619427"/>
                            <a:pt x="119404" y="1610637"/>
                            <a:pt x="118800" y="1600201"/>
                          </a:cubicBezTo>
                          <a:cubicBezTo>
                            <a:pt x="101938" y="1439407"/>
                            <a:pt x="104953" y="1206823"/>
                            <a:pt x="118800" y="1089204"/>
                          </a:cubicBezTo>
                          <a:cubicBezTo>
                            <a:pt x="132647" y="971585"/>
                            <a:pt x="117475" y="733710"/>
                            <a:pt x="118800" y="546600"/>
                          </a:cubicBezTo>
                          <a:cubicBezTo>
                            <a:pt x="120125" y="359490"/>
                            <a:pt x="113150" y="276982"/>
                            <a:pt x="118800" y="19799"/>
                          </a:cubicBezTo>
                          <a:cubicBezTo>
                            <a:pt x="125276" y="-1899"/>
                            <a:pt x="167112" y="-5965"/>
                            <a:pt x="237600" y="0"/>
                          </a:cubicBezTo>
                          <a:cubicBezTo>
                            <a:pt x="235305" y="191188"/>
                            <a:pt x="242230" y="478382"/>
                            <a:pt x="237600" y="615600"/>
                          </a:cubicBezTo>
                          <a:cubicBezTo>
                            <a:pt x="232970" y="752818"/>
                            <a:pt x="264469" y="947619"/>
                            <a:pt x="237600" y="1231200"/>
                          </a:cubicBezTo>
                          <a:cubicBezTo>
                            <a:pt x="210731" y="1514781"/>
                            <a:pt x="237960" y="1736413"/>
                            <a:pt x="237600" y="1879200"/>
                          </a:cubicBezTo>
                          <a:cubicBezTo>
                            <a:pt x="237240" y="2021987"/>
                            <a:pt x="227578" y="2164522"/>
                            <a:pt x="237600" y="2430000"/>
                          </a:cubicBezTo>
                          <a:cubicBezTo>
                            <a:pt x="247622" y="2695478"/>
                            <a:pt x="228939" y="2944810"/>
                            <a:pt x="237600" y="3240000"/>
                          </a:cubicBezTo>
                          <a:close/>
                        </a:path>
                        <a:path w="237600" h="3240000" fill="none" extrusionOk="0">
                          <a:moveTo>
                            <a:pt x="237600" y="3240000"/>
                          </a:moveTo>
                          <a:cubicBezTo>
                            <a:pt x="171890" y="3238878"/>
                            <a:pt x="121362" y="3230407"/>
                            <a:pt x="118800" y="3220201"/>
                          </a:cubicBezTo>
                          <a:cubicBezTo>
                            <a:pt x="129723" y="3010116"/>
                            <a:pt x="125525" y="2873978"/>
                            <a:pt x="118800" y="2709204"/>
                          </a:cubicBezTo>
                          <a:cubicBezTo>
                            <a:pt x="112075" y="2544430"/>
                            <a:pt x="103668" y="2306687"/>
                            <a:pt x="118800" y="2166600"/>
                          </a:cubicBezTo>
                          <a:cubicBezTo>
                            <a:pt x="133932" y="2026513"/>
                            <a:pt x="114056" y="1803228"/>
                            <a:pt x="118800" y="1639799"/>
                          </a:cubicBezTo>
                          <a:cubicBezTo>
                            <a:pt x="117266" y="1629100"/>
                            <a:pt x="58028" y="1621729"/>
                            <a:pt x="0" y="1620000"/>
                          </a:cubicBezTo>
                          <a:cubicBezTo>
                            <a:pt x="63723" y="1620054"/>
                            <a:pt x="119178" y="1609088"/>
                            <a:pt x="118800" y="1600201"/>
                          </a:cubicBezTo>
                          <a:cubicBezTo>
                            <a:pt x="138012" y="1339656"/>
                            <a:pt x="121136" y="1184855"/>
                            <a:pt x="118800" y="1057596"/>
                          </a:cubicBezTo>
                          <a:cubicBezTo>
                            <a:pt x="116464" y="930338"/>
                            <a:pt x="136039" y="794825"/>
                            <a:pt x="118800" y="562404"/>
                          </a:cubicBezTo>
                          <a:cubicBezTo>
                            <a:pt x="101561" y="329983"/>
                            <a:pt x="118369" y="257673"/>
                            <a:pt x="118800" y="19799"/>
                          </a:cubicBezTo>
                          <a:cubicBezTo>
                            <a:pt x="112254" y="10360"/>
                            <a:pt x="174674" y="-6279"/>
                            <a:pt x="23760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6040828B-0A05-4236-94A5-E53027BF0DF7}"/>
                </a:ext>
              </a:extLst>
            </p:cNvPr>
            <p:cNvSpPr/>
            <p:nvPr/>
          </p:nvSpPr>
          <p:spPr>
            <a:xfrm rot="16200000">
              <a:off x="8207710" y="2016124"/>
              <a:ext cx="240149" cy="108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  <a:gd name="connsiteX7" fmla="*/ 240149 w 240149"/>
                        <a:gd name="connsiteY7" fmla="*/ 1080000 h 1080000"/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40149" h="1080000" stroke="0" extrusionOk="0">
                          <a:moveTo>
                            <a:pt x="240149" y="1080000"/>
                          </a:moveTo>
                          <a:cubicBezTo>
                            <a:pt x="174511" y="1079399"/>
                            <a:pt x="119214" y="1071527"/>
                            <a:pt x="120074" y="1059988"/>
                          </a:cubicBezTo>
                          <a:cubicBezTo>
                            <a:pt x="124337" y="896938"/>
                            <a:pt x="120661" y="718674"/>
                            <a:pt x="120075" y="560012"/>
                          </a:cubicBezTo>
                          <a:cubicBezTo>
                            <a:pt x="112520" y="560140"/>
                            <a:pt x="56057" y="544997"/>
                            <a:pt x="0" y="540000"/>
                          </a:cubicBezTo>
                          <a:cubicBezTo>
                            <a:pt x="64389" y="541206"/>
                            <a:pt x="120674" y="530475"/>
                            <a:pt x="120075" y="519988"/>
                          </a:cubicBezTo>
                          <a:cubicBezTo>
                            <a:pt x="129874" y="282755"/>
                            <a:pt x="95420" y="233789"/>
                            <a:pt x="120075" y="20012"/>
                          </a:cubicBezTo>
                          <a:cubicBezTo>
                            <a:pt x="126235" y="3871"/>
                            <a:pt x="182527" y="-1502"/>
                            <a:pt x="240150" y="0"/>
                          </a:cubicBezTo>
                          <a:cubicBezTo>
                            <a:pt x="240253" y="319683"/>
                            <a:pt x="326372" y="696450"/>
                            <a:pt x="240149" y="1080000"/>
                          </a:cubicBezTo>
                          <a:close/>
                        </a:path>
                        <a:path w="240149" h="1080000" fill="none" extrusionOk="0">
                          <a:moveTo>
                            <a:pt x="240149" y="1080000"/>
                          </a:moveTo>
                          <a:cubicBezTo>
                            <a:pt x="174012" y="1080281"/>
                            <a:pt x="117520" y="1071737"/>
                            <a:pt x="120074" y="1059988"/>
                          </a:cubicBezTo>
                          <a:cubicBezTo>
                            <a:pt x="113883" y="923076"/>
                            <a:pt x="132498" y="713581"/>
                            <a:pt x="120075" y="560012"/>
                          </a:cubicBezTo>
                          <a:cubicBezTo>
                            <a:pt x="120229" y="536698"/>
                            <a:pt x="62852" y="534989"/>
                            <a:pt x="0" y="540000"/>
                          </a:cubicBezTo>
                          <a:cubicBezTo>
                            <a:pt x="66014" y="540337"/>
                            <a:pt x="118720" y="531684"/>
                            <a:pt x="120075" y="519988"/>
                          </a:cubicBezTo>
                          <a:cubicBezTo>
                            <a:pt x="138940" y="361432"/>
                            <a:pt x="96597" y="164775"/>
                            <a:pt x="120075" y="20012"/>
                          </a:cubicBezTo>
                          <a:cubicBezTo>
                            <a:pt x="130208" y="972"/>
                            <a:pt x="170834" y="4015"/>
                            <a:pt x="24015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4C92BE-F97B-423B-AF0E-430B480A6B1F}"/>
                </a:ext>
              </a:extLst>
            </p:cNvPr>
            <p:cNvSpPr txBox="1"/>
            <p:nvPr/>
          </p:nvSpPr>
          <p:spPr>
            <a:xfrm>
              <a:off x="4990212" y="2778989"/>
              <a:ext cx="207749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模型相关，相对固定</a:t>
              </a:r>
              <a:endParaRPr lang="en-US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F4681A-340F-4A33-8D17-01A14F13A48F}"/>
                </a:ext>
              </a:extLst>
            </p:cNvPr>
            <p:cNvSpPr txBox="1"/>
            <p:nvPr/>
          </p:nvSpPr>
          <p:spPr>
            <a:xfrm>
              <a:off x="7841982" y="2778989"/>
              <a:ext cx="92333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可变因素</a:t>
              </a:r>
              <a:endParaRPr lang="en-US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A606C52-292D-DF4D-8409-2E907B58A5A0}"/>
                </a:ext>
              </a:extLst>
            </p:cNvPr>
            <p:cNvSpPr/>
            <p:nvPr/>
          </p:nvSpPr>
          <p:spPr>
            <a:xfrm>
              <a:off x="3039255" y="1988840"/>
              <a:ext cx="5998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>
                <a:buNone/>
              </a:pP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训练时间 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=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 训练数据规模 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x 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单步计算量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 / 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计算速率</a:t>
              </a:r>
              <a:endPara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endParaRPr>
            </a:p>
          </p:txBody>
        </p: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FB40855-4EB6-1C4B-A8D5-D19E646952D6}"/>
              </a:ext>
            </a:extLst>
          </p:cNvPr>
          <p:cNvSpPr txBox="1">
            <a:spLocks/>
          </p:cNvSpPr>
          <p:nvPr/>
        </p:nvSpPr>
        <p:spPr>
          <a:xfrm>
            <a:off x="623635" y="3966937"/>
            <a:ext cx="10963473" cy="47579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Gill Sans MT" panose="020B0502020104020203" pitchFamily="34" charset="0"/>
              </a:rPr>
              <a:t>End-to-End Training Time</a:t>
            </a:r>
            <a:r>
              <a:rPr lang="zh-CN" altLang="en-US" sz="2400" b="1" dirty="0">
                <a:latin typeface="Gill Sans MT" panose="020B0502020104020203" pitchFamily="34" charset="0"/>
              </a:rPr>
              <a:t>（</a:t>
            </a:r>
            <a:r>
              <a:rPr lang="en-US" altLang="zh-CN" sz="2400" b="1" dirty="0">
                <a:latin typeface="Gill Sans MT" panose="020B0502020104020203" pitchFamily="34" charset="0"/>
              </a:rPr>
              <a:t>E2ETT</a:t>
            </a:r>
            <a:r>
              <a:rPr lang="zh-CN" altLang="en-US" sz="2400" b="1" dirty="0">
                <a:latin typeface="Gill Sans MT" panose="020B0502020104020203" pitchFamily="34" charset="0"/>
              </a:rPr>
              <a:t>）：</a:t>
            </a:r>
            <a:endParaRPr lang="en-US" altLang="zh-CN" sz="2400" b="1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812FDB7-EE5F-1D4A-ADBA-1F121484CC53}"/>
                  </a:ext>
                </a:extLst>
              </p:cNvPr>
              <p:cNvSpPr txBox="1"/>
              <p:nvPr/>
            </p:nvSpPr>
            <p:spPr>
              <a:xfrm>
                <a:off x="4416821" y="4744952"/>
                <a:ext cx="32138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CN" sz="2400" dirty="0"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kumimoji="1" lang="en-US" altLang="zh-CN" sz="24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kumimoji="1" lang="en-US" altLang="zh-CN" sz="2400" dirty="0">
                          <a:latin typeface="Cambria Math" panose="02040503050406030204" pitchFamily="18" charset="0"/>
                        </a:rPr>
                        <m:t>ETT</m:t>
                      </m:r>
                      <m:r>
                        <a:rPr kumimoji="1" lang="zh-CN" altLang="en-US" sz="2400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type m:val="lin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kumimoji="1" lang="zh-CN" alt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zh-CN" alt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kumimoji="1" lang="zh-CN" alt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zh-CN" alt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P</m:t>
                          </m:r>
                        </m:num>
                        <m:den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zh-CN" alt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</m:oMath>
                  </m:oMathPara>
                </a14:m>
                <a:endParaRPr kumimoji="1" lang="zh-CN" alt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812FDB7-EE5F-1D4A-ADBA-1F121484C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821" y="4744952"/>
                <a:ext cx="3213893" cy="369332"/>
              </a:xfrm>
              <a:prstGeom prst="rect">
                <a:avLst/>
              </a:prstGeom>
              <a:blipFill>
                <a:blip r:embed="rId3"/>
                <a:stretch>
                  <a:fillRect l="-1976" t="-170000" r="-1186" b="-24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44CCF312-CE4A-CE44-A970-15F3BC252FE2}"/>
              </a:ext>
            </a:extLst>
          </p:cNvPr>
          <p:cNvSpPr/>
          <p:nvPr/>
        </p:nvSpPr>
        <p:spPr>
          <a:xfrm>
            <a:off x="623635" y="5765866"/>
            <a:ext cx="93232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66BA36"/>
                </a:solidFill>
              </a:rPr>
              <a:t>《</a:t>
            </a:r>
            <a:r>
              <a:rPr lang="zh-CN" altLang="en-US" sz="1400" i="1" dirty="0">
                <a:solidFill>
                  <a:srgbClr val="66BA36"/>
                </a:solidFill>
              </a:rPr>
              <a:t>Efficient Large-Scale Language Model Training on GPU Clusters Using Megatron-LM</a:t>
            </a:r>
            <a:r>
              <a:rPr lang="en-US" altLang="zh-CN" sz="1400" i="1" dirty="0">
                <a:solidFill>
                  <a:srgbClr val="66BA36"/>
                </a:solidFill>
              </a:rPr>
              <a:t>》</a:t>
            </a:r>
            <a:endParaRPr lang="zh-CN" altLang="en-US" sz="1400" i="1" dirty="0">
              <a:solidFill>
                <a:srgbClr val="66BA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110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4912-0C3A-456C-9ADB-CB2688F4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Gill Sans MT" panose="020B0502020104020203" pitchFamily="34" charset="0"/>
              </a:rPr>
              <a:t>大模型的训练指标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A4206-9750-480A-9BB5-F98033F1CA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654427"/>
          </a:xfrm>
        </p:spPr>
        <p:txBody>
          <a:bodyPr/>
          <a:lstStyle/>
          <a:p>
            <a:pPr>
              <a:buClr>
                <a:srgbClr val="00B0F0"/>
              </a:buClr>
            </a:pPr>
            <a:r>
              <a:rPr lang="zh-CN" altLang="en-US" sz="2400" b="1" dirty="0"/>
              <a:t>减少训练时间 </a:t>
            </a:r>
            <a:r>
              <a:rPr lang="en-US" altLang="zh-CN" sz="2400" b="1" dirty="0"/>
              <a:t>TTA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Time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To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Accuracy</a:t>
            </a:r>
            <a:r>
              <a:rPr lang="zh-CN" altLang="en-US" sz="2400" b="1" dirty="0"/>
              <a:t>）：</a:t>
            </a:r>
            <a:endParaRPr lang="en-US" altLang="zh-CN" sz="2400" b="1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BFDA725-CAE5-4028-B8BA-3C8775969E82}"/>
              </a:ext>
            </a:extLst>
          </p:cNvPr>
          <p:cNvSpPr/>
          <p:nvPr/>
        </p:nvSpPr>
        <p:spPr>
          <a:xfrm rot="16200000">
            <a:off x="4509054" y="4396455"/>
            <a:ext cx="240149" cy="1656000"/>
          </a:xfrm>
          <a:prstGeom prst="leftBrace">
            <a:avLst/>
          </a:prstGeom>
          <a:ln>
            <a:solidFill>
              <a:srgbClr val="FFC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39824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  <a:gd name="connsiteX8" fmla="*/ 240149 w 240149"/>
                      <a:gd name="connsiteY8" fmla="*/ 1656000 h 1656000"/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42976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40149" h="1656000" stroke="0" extrusionOk="0">
                        <a:moveTo>
                          <a:pt x="240149" y="1656000"/>
                        </a:moveTo>
                        <a:cubicBezTo>
                          <a:pt x="175557" y="1655942"/>
                          <a:pt x="119409" y="1646748"/>
                          <a:pt x="120074" y="1635988"/>
                        </a:cubicBezTo>
                        <a:cubicBezTo>
                          <a:pt x="165493" y="1409266"/>
                          <a:pt x="126153" y="1071856"/>
                          <a:pt x="120075" y="848012"/>
                        </a:cubicBezTo>
                        <a:cubicBezTo>
                          <a:pt x="114692" y="841080"/>
                          <a:pt x="64856" y="828256"/>
                          <a:pt x="0" y="828000"/>
                        </a:cubicBezTo>
                        <a:cubicBezTo>
                          <a:pt x="65449" y="826589"/>
                          <a:pt x="119859" y="817635"/>
                          <a:pt x="120075" y="807988"/>
                        </a:cubicBezTo>
                        <a:cubicBezTo>
                          <a:pt x="109150" y="671424"/>
                          <a:pt x="111814" y="560743"/>
                          <a:pt x="120075" y="398240"/>
                        </a:cubicBezTo>
                        <a:cubicBezTo>
                          <a:pt x="128336" y="235737"/>
                          <a:pt x="117070" y="98604"/>
                          <a:pt x="120075" y="20012"/>
                        </a:cubicBezTo>
                        <a:cubicBezTo>
                          <a:pt x="121493" y="12115"/>
                          <a:pt x="167316" y="-5426"/>
                          <a:pt x="240150" y="0"/>
                        </a:cubicBezTo>
                        <a:cubicBezTo>
                          <a:pt x="141181" y="630461"/>
                          <a:pt x="231923" y="1136370"/>
                          <a:pt x="240149" y="1656000"/>
                        </a:cubicBezTo>
                        <a:close/>
                      </a:path>
                      <a:path w="240149" h="1656000" fill="none" extrusionOk="0">
                        <a:moveTo>
                          <a:pt x="240149" y="1656000"/>
                        </a:moveTo>
                        <a:cubicBezTo>
                          <a:pt x="176060" y="1657368"/>
                          <a:pt x="118246" y="1647081"/>
                          <a:pt x="120074" y="1635988"/>
                        </a:cubicBezTo>
                        <a:cubicBezTo>
                          <a:pt x="122145" y="1351604"/>
                          <a:pt x="108207" y="1099597"/>
                          <a:pt x="120075" y="848012"/>
                        </a:cubicBezTo>
                        <a:cubicBezTo>
                          <a:pt x="127290" y="827943"/>
                          <a:pt x="66100" y="836434"/>
                          <a:pt x="0" y="828000"/>
                        </a:cubicBezTo>
                        <a:cubicBezTo>
                          <a:pt x="65161" y="828622"/>
                          <a:pt x="122347" y="820540"/>
                          <a:pt x="120075" y="807988"/>
                        </a:cubicBezTo>
                        <a:cubicBezTo>
                          <a:pt x="114152" y="702634"/>
                          <a:pt x="116773" y="546244"/>
                          <a:pt x="120075" y="429760"/>
                        </a:cubicBezTo>
                        <a:cubicBezTo>
                          <a:pt x="123377" y="313276"/>
                          <a:pt x="130732" y="135507"/>
                          <a:pt x="120075" y="20012"/>
                        </a:cubicBezTo>
                        <a:cubicBezTo>
                          <a:pt x="121422" y="19460"/>
                          <a:pt x="181244" y="5882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3BEF225-C9DD-4E05-9144-118866526D6D}"/>
              </a:ext>
            </a:extLst>
          </p:cNvPr>
          <p:cNvSpPr/>
          <p:nvPr/>
        </p:nvSpPr>
        <p:spPr>
          <a:xfrm rot="16200000">
            <a:off x="7911451" y="3262346"/>
            <a:ext cx="240150" cy="3924218"/>
          </a:xfrm>
          <a:prstGeom prst="leftBrace">
            <a:avLst/>
          </a:prstGeom>
          <a:ln>
            <a:solidFill>
              <a:srgbClr val="FFC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50 w 240150"/>
                      <a:gd name="connsiteY0" fmla="*/ 3924218 h 3924218"/>
                      <a:gd name="connsiteX1" fmla="*/ 120075 w 240150"/>
                      <a:gd name="connsiteY1" fmla="*/ 3904206 h 3924218"/>
                      <a:gd name="connsiteX2" fmla="*/ 120075 w 240150"/>
                      <a:gd name="connsiteY2" fmla="*/ 3263511 h 3924218"/>
                      <a:gd name="connsiteX3" fmla="*/ 120075 w 240150"/>
                      <a:gd name="connsiteY3" fmla="*/ 2680479 h 3924218"/>
                      <a:gd name="connsiteX4" fmla="*/ 120075 w 240150"/>
                      <a:gd name="connsiteY4" fmla="*/ 1982121 h 3924218"/>
                      <a:gd name="connsiteX5" fmla="*/ 0 w 240150"/>
                      <a:gd name="connsiteY5" fmla="*/ 1962109 h 3924218"/>
                      <a:gd name="connsiteX6" fmla="*/ 120075 w 240150"/>
                      <a:gd name="connsiteY6" fmla="*/ 1942097 h 3924218"/>
                      <a:gd name="connsiteX7" fmla="*/ 120075 w 240150"/>
                      <a:gd name="connsiteY7" fmla="*/ 1301402 h 3924218"/>
                      <a:gd name="connsiteX8" fmla="*/ 120075 w 240150"/>
                      <a:gd name="connsiteY8" fmla="*/ 699149 h 3924218"/>
                      <a:gd name="connsiteX9" fmla="*/ 120075 w 240150"/>
                      <a:gd name="connsiteY9" fmla="*/ 20012 h 3924218"/>
                      <a:gd name="connsiteX10" fmla="*/ 240150 w 240150"/>
                      <a:gd name="connsiteY10" fmla="*/ 0 h 3924218"/>
                      <a:gd name="connsiteX11" fmla="*/ 240150 w 240150"/>
                      <a:gd name="connsiteY11" fmla="*/ 536310 h 3924218"/>
                      <a:gd name="connsiteX12" fmla="*/ 240150 w 240150"/>
                      <a:gd name="connsiteY12" fmla="*/ 1111862 h 3924218"/>
                      <a:gd name="connsiteX13" fmla="*/ 240150 w 240150"/>
                      <a:gd name="connsiteY13" fmla="*/ 1687414 h 3924218"/>
                      <a:gd name="connsiteX14" fmla="*/ 240150 w 240150"/>
                      <a:gd name="connsiteY14" fmla="*/ 2262966 h 3924218"/>
                      <a:gd name="connsiteX15" fmla="*/ 240150 w 240150"/>
                      <a:gd name="connsiteY15" fmla="*/ 2917002 h 3924218"/>
                      <a:gd name="connsiteX16" fmla="*/ 240150 w 240150"/>
                      <a:gd name="connsiteY16" fmla="*/ 3924218 h 3924218"/>
                      <a:gd name="connsiteX0" fmla="*/ 240150 w 240150"/>
                      <a:gd name="connsiteY0" fmla="*/ 3924218 h 3924218"/>
                      <a:gd name="connsiteX1" fmla="*/ 120075 w 240150"/>
                      <a:gd name="connsiteY1" fmla="*/ 3904206 h 3924218"/>
                      <a:gd name="connsiteX2" fmla="*/ 120075 w 240150"/>
                      <a:gd name="connsiteY2" fmla="*/ 3225069 h 3924218"/>
                      <a:gd name="connsiteX3" fmla="*/ 120075 w 240150"/>
                      <a:gd name="connsiteY3" fmla="*/ 2584374 h 3924218"/>
                      <a:gd name="connsiteX4" fmla="*/ 120075 w 240150"/>
                      <a:gd name="connsiteY4" fmla="*/ 1982121 h 3924218"/>
                      <a:gd name="connsiteX5" fmla="*/ 0 w 240150"/>
                      <a:gd name="connsiteY5" fmla="*/ 1962109 h 3924218"/>
                      <a:gd name="connsiteX6" fmla="*/ 120075 w 240150"/>
                      <a:gd name="connsiteY6" fmla="*/ 1942097 h 3924218"/>
                      <a:gd name="connsiteX7" fmla="*/ 120075 w 240150"/>
                      <a:gd name="connsiteY7" fmla="*/ 1359065 h 3924218"/>
                      <a:gd name="connsiteX8" fmla="*/ 120075 w 240150"/>
                      <a:gd name="connsiteY8" fmla="*/ 776032 h 3924218"/>
                      <a:gd name="connsiteX9" fmla="*/ 120075 w 240150"/>
                      <a:gd name="connsiteY9" fmla="*/ 20012 h 3924218"/>
                      <a:gd name="connsiteX10" fmla="*/ 240150 w 240150"/>
                      <a:gd name="connsiteY10" fmla="*/ 0 h 3924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0150" h="3924218" stroke="0" extrusionOk="0">
                        <a:moveTo>
                          <a:pt x="240150" y="3924218"/>
                        </a:moveTo>
                        <a:cubicBezTo>
                          <a:pt x="175558" y="3924160"/>
                          <a:pt x="119410" y="3914966"/>
                          <a:pt x="120075" y="3904206"/>
                        </a:cubicBezTo>
                        <a:cubicBezTo>
                          <a:pt x="136565" y="3658818"/>
                          <a:pt x="136837" y="3582428"/>
                          <a:pt x="120075" y="3263511"/>
                        </a:cubicBezTo>
                        <a:cubicBezTo>
                          <a:pt x="103313" y="2944594"/>
                          <a:pt x="146695" y="2945651"/>
                          <a:pt x="120075" y="2680479"/>
                        </a:cubicBezTo>
                        <a:cubicBezTo>
                          <a:pt x="93455" y="2415307"/>
                          <a:pt x="110281" y="2287473"/>
                          <a:pt x="120075" y="1982121"/>
                        </a:cubicBezTo>
                        <a:cubicBezTo>
                          <a:pt x="115131" y="1974972"/>
                          <a:pt x="60251" y="1970803"/>
                          <a:pt x="0" y="1962109"/>
                        </a:cubicBezTo>
                        <a:cubicBezTo>
                          <a:pt x="68870" y="1963044"/>
                          <a:pt x="118531" y="1954015"/>
                          <a:pt x="120075" y="1942097"/>
                        </a:cubicBezTo>
                        <a:cubicBezTo>
                          <a:pt x="110615" y="1723561"/>
                          <a:pt x="118516" y="1446788"/>
                          <a:pt x="120075" y="1301402"/>
                        </a:cubicBezTo>
                        <a:cubicBezTo>
                          <a:pt x="121634" y="1156016"/>
                          <a:pt x="96069" y="833841"/>
                          <a:pt x="120075" y="699149"/>
                        </a:cubicBezTo>
                        <a:cubicBezTo>
                          <a:pt x="144081" y="564457"/>
                          <a:pt x="97757" y="288566"/>
                          <a:pt x="120075" y="20012"/>
                        </a:cubicBezTo>
                        <a:cubicBezTo>
                          <a:pt x="110502" y="9176"/>
                          <a:pt x="174993" y="-12159"/>
                          <a:pt x="240150" y="0"/>
                        </a:cubicBezTo>
                        <a:cubicBezTo>
                          <a:pt x="261156" y="156246"/>
                          <a:pt x="264262" y="268360"/>
                          <a:pt x="240150" y="536310"/>
                        </a:cubicBezTo>
                        <a:cubicBezTo>
                          <a:pt x="216039" y="804260"/>
                          <a:pt x="221785" y="894484"/>
                          <a:pt x="240150" y="1111862"/>
                        </a:cubicBezTo>
                        <a:cubicBezTo>
                          <a:pt x="258515" y="1329240"/>
                          <a:pt x="226889" y="1433792"/>
                          <a:pt x="240150" y="1687414"/>
                        </a:cubicBezTo>
                        <a:cubicBezTo>
                          <a:pt x="253411" y="1941036"/>
                          <a:pt x="251344" y="2109527"/>
                          <a:pt x="240150" y="2262966"/>
                        </a:cubicBezTo>
                        <a:cubicBezTo>
                          <a:pt x="228956" y="2416405"/>
                          <a:pt x="215162" y="2607512"/>
                          <a:pt x="240150" y="2917002"/>
                        </a:cubicBezTo>
                        <a:cubicBezTo>
                          <a:pt x="265138" y="3226492"/>
                          <a:pt x="239928" y="3596622"/>
                          <a:pt x="240150" y="3924218"/>
                        </a:cubicBezTo>
                        <a:close/>
                      </a:path>
                      <a:path w="240150" h="3924218" fill="none" extrusionOk="0">
                        <a:moveTo>
                          <a:pt x="240150" y="3924218"/>
                        </a:moveTo>
                        <a:cubicBezTo>
                          <a:pt x="174998" y="3925142"/>
                          <a:pt x="118634" y="3916043"/>
                          <a:pt x="120075" y="3904206"/>
                        </a:cubicBezTo>
                        <a:cubicBezTo>
                          <a:pt x="130946" y="3726890"/>
                          <a:pt x="128120" y="3381830"/>
                          <a:pt x="120075" y="3225069"/>
                        </a:cubicBezTo>
                        <a:cubicBezTo>
                          <a:pt x="112030" y="3068308"/>
                          <a:pt x="128222" y="2760584"/>
                          <a:pt x="120075" y="2584374"/>
                        </a:cubicBezTo>
                        <a:cubicBezTo>
                          <a:pt x="111928" y="2408164"/>
                          <a:pt x="126560" y="2250000"/>
                          <a:pt x="120075" y="1982121"/>
                        </a:cubicBezTo>
                        <a:cubicBezTo>
                          <a:pt x="119387" y="1972577"/>
                          <a:pt x="61375" y="1961689"/>
                          <a:pt x="0" y="1962109"/>
                        </a:cubicBezTo>
                        <a:cubicBezTo>
                          <a:pt x="65862" y="1964284"/>
                          <a:pt x="119009" y="1954359"/>
                          <a:pt x="120075" y="1942097"/>
                        </a:cubicBezTo>
                        <a:cubicBezTo>
                          <a:pt x="118988" y="1814530"/>
                          <a:pt x="138503" y="1626559"/>
                          <a:pt x="120075" y="1359065"/>
                        </a:cubicBezTo>
                        <a:cubicBezTo>
                          <a:pt x="101647" y="1091571"/>
                          <a:pt x="126956" y="930706"/>
                          <a:pt x="120075" y="776032"/>
                        </a:cubicBezTo>
                        <a:cubicBezTo>
                          <a:pt x="113194" y="621358"/>
                          <a:pt x="144433" y="213731"/>
                          <a:pt x="120075" y="20012"/>
                        </a:cubicBezTo>
                        <a:cubicBezTo>
                          <a:pt x="127581" y="15342"/>
                          <a:pt x="176264" y="-2048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0025-8C07-42A7-BD8E-CAF9CDDC570C}"/>
              </a:ext>
            </a:extLst>
          </p:cNvPr>
          <p:cNvSpPr txBox="1"/>
          <p:nvPr/>
        </p:nvSpPr>
        <p:spPr>
          <a:xfrm>
            <a:off x="3554218" y="5511281"/>
            <a:ext cx="214981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Moore</a:t>
            </a:r>
            <a:r>
              <a:rPr lang="zh-CN" altLang="en-US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定律</a:t>
            </a:r>
            <a:r>
              <a:rPr lang="en-US" altLang="zh-CN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+</a:t>
            </a:r>
            <a:r>
              <a:rPr lang="zh-CN" altLang="en-US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算法优化</a:t>
            </a:r>
            <a:endParaRPr lang="en-US" altLang="zh-CN" dirty="0">
              <a:solidFill>
                <a:srgbClr val="374154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20CD8-5297-49E1-8E1F-5C3C987A1103}"/>
              </a:ext>
            </a:extLst>
          </p:cNvPr>
          <p:cNvSpPr txBox="1"/>
          <p:nvPr/>
        </p:nvSpPr>
        <p:spPr>
          <a:xfrm>
            <a:off x="7602155" y="5511281"/>
            <a:ext cx="10401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可变因素</a:t>
            </a:r>
            <a:endParaRPr lang="en-US" dirty="0" err="1">
              <a:solidFill>
                <a:srgbClr val="374154"/>
              </a:solidFill>
              <a:latin typeface="Gill Sans MT" panose="020B0502020104020203" pitchFamily="34" charset="0"/>
              <a:ea typeface="+mj-ea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99BE436-EFE7-1A43-8F61-143683F57298}"/>
              </a:ext>
            </a:extLst>
          </p:cNvPr>
          <p:cNvGrpSpPr/>
          <p:nvPr/>
        </p:nvGrpSpPr>
        <p:grpSpPr>
          <a:xfrm>
            <a:off x="3039255" y="2289921"/>
            <a:ext cx="5998758" cy="1178658"/>
            <a:chOff x="3039255" y="1988840"/>
            <a:chExt cx="5998758" cy="1178658"/>
          </a:xfrm>
        </p:grpSpPr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18288B34-8F2D-4FB4-A8DB-123842C4F7A0}"/>
                </a:ext>
              </a:extLst>
            </p:cNvPr>
            <p:cNvSpPr/>
            <p:nvPr/>
          </p:nvSpPr>
          <p:spPr>
            <a:xfrm rot="16200000">
              <a:off x="5904968" y="1048907"/>
              <a:ext cx="237600" cy="324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40812 h 3240000"/>
                        <a:gd name="connsiteX3" fmla="*/ 118800 w 237600"/>
                        <a:gd name="connsiteY3" fmla="*/ 224562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89204 h 3240000"/>
                        <a:gd name="connsiteX8" fmla="*/ 118800 w 237600"/>
                        <a:gd name="connsiteY8" fmla="*/ 546600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  <a:gd name="connsiteX11" fmla="*/ 237600 w 237600"/>
                        <a:gd name="connsiteY11" fmla="*/ 615600 h 3240000"/>
                        <a:gd name="connsiteX12" fmla="*/ 237600 w 237600"/>
                        <a:gd name="connsiteY12" fmla="*/ 1231200 h 3240000"/>
                        <a:gd name="connsiteX13" fmla="*/ 237600 w 237600"/>
                        <a:gd name="connsiteY13" fmla="*/ 1879200 h 3240000"/>
                        <a:gd name="connsiteX14" fmla="*/ 237600 w 237600"/>
                        <a:gd name="connsiteY14" fmla="*/ 2430000 h 3240000"/>
                        <a:gd name="connsiteX15" fmla="*/ 237600 w 237600"/>
                        <a:gd name="connsiteY15" fmla="*/ 3240000 h 3240000"/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09204 h 3240000"/>
                        <a:gd name="connsiteX3" fmla="*/ 118800 w 237600"/>
                        <a:gd name="connsiteY3" fmla="*/ 216660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57596 h 3240000"/>
                        <a:gd name="connsiteX8" fmla="*/ 118800 w 237600"/>
                        <a:gd name="connsiteY8" fmla="*/ 562404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7600" h="3240000" stroke="0" extrusionOk="0">
                          <a:moveTo>
                            <a:pt x="237600" y="3240000"/>
                          </a:moveTo>
                          <a:cubicBezTo>
                            <a:pt x="172774" y="3239304"/>
                            <a:pt x="116930" y="3232195"/>
                            <a:pt x="118800" y="3220201"/>
                          </a:cubicBezTo>
                          <a:cubicBezTo>
                            <a:pt x="120709" y="3074302"/>
                            <a:pt x="128910" y="2952408"/>
                            <a:pt x="118800" y="2740812"/>
                          </a:cubicBezTo>
                          <a:cubicBezTo>
                            <a:pt x="108690" y="2529216"/>
                            <a:pt x="117069" y="2444477"/>
                            <a:pt x="118800" y="2245620"/>
                          </a:cubicBezTo>
                          <a:cubicBezTo>
                            <a:pt x="120531" y="2046763"/>
                            <a:pt x="123676" y="1764440"/>
                            <a:pt x="118800" y="1639799"/>
                          </a:cubicBezTo>
                          <a:cubicBezTo>
                            <a:pt x="125862" y="1638375"/>
                            <a:pt x="73251" y="1610626"/>
                            <a:pt x="0" y="1620000"/>
                          </a:cubicBezTo>
                          <a:cubicBezTo>
                            <a:pt x="67665" y="1619427"/>
                            <a:pt x="119404" y="1610637"/>
                            <a:pt x="118800" y="1600201"/>
                          </a:cubicBezTo>
                          <a:cubicBezTo>
                            <a:pt x="101938" y="1439407"/>
                            <a:pt x="104953" y="1206823"/>
                            <a:pt x="118800" y="1089204"/>
                          </a:cubicBezTo>
                          <a:cubicBezTo>
                            <a:pt x="132647" y="971585"/>
                            <a:pt x="117475" y="733710"/>
                            <a:pt x="118800" y="546600"/>
                          </a:cubicBezTo>
                          <a:cubicBezTo>
                            <a:pt x="120125" y="359490"/>
                            <a:pt x="113150" y="276982"/>
                            <a:pt x="118800" y="19799"/>
                          </a:cubicBezTo>
                          <a:cubicBezTo>
                            <a:pt x="125276" y="-1899"/>
                            <a:pt x="167112" y="-5965"/>
                            <a:pt x="237600" y="0"/>
                          </a:cubicBezTo>
                          <a:cubicBezTo>
                            <a:pt x="235305" y="191188"/>
                            <a:pt x="242230" y="478382"/>
                            <a:pt x="237600" y="615600"/>
                          </a:cubicBezTo>
                          <a:cubicBezTo>
                            <a:pt x="232970" y="752818"/>
                            <a:pt x="264469" y="947619"/>
                            <a:pt x="237600" y="1231200"/>
                          </a:cubicBezTo>
                          <a:cubicBezTo>
                            <a:pt x="210731" y="1514781"/>
                            <a:pt x="237960" y="1736413"/>
                            <a:pt x="237600" y="1879200"/>
                          </a:cubicBezTo>
                          <a:cubicBezTo>
                            <a:pt x="237240" y="2021987"/>
                            <a:pt x="227578" y="2164522"/>
                            <a:pt x="237600" y="2430000"/>
                          </a:cubicBezTo>
                          <a:cubicBezTo>
                            <a:pt x="247622" y="2695478"/>
                            <a:pt x="228939" y="2944810"/>
                            <a:pt x="237600" y="3240000"/>
                          </a:cubicBezTo>
                          <a:close/>
                        </a:path>
                        <a:path w="237600" h="3240000" fill="none" extrusionOk="0">
                          <a:moveTo>
                            <a:pt x="237600" y="3240000"/>
                          </a:moveTo>
                          <a:cubicBezTo>
                            <a:pt x="171890" y="3238878"/>
                            <a:pt x="121362" y="3230407"/>
                            <a:pt x="118800" y="3220201"/>
                          </a:cubicBezTo>
                          <a:cubicBezTo>
                            <a:pt x="129723" y="3010116"/>
                            <a:pt x="125525" y="2873978"/>
                            <a:pt x="118800" y="2709204"/>
                          </a:cubicBezTo>
                          <a:cubicBezTo>
                            <a:pt x="112075" y="2544430"/>
                            <a:pt x="103668" y="2306687"/>
                            <a:pt x="118800" y="2166600"/>
                          </a:cubicBezTo>
                          <a:cubicBezTo>
                            <a:pt x="133932" y="2026513"/>
                            <a:pt x="114056" y="1803228"/>
                            <a:pt x="118800" y="1639799"/>
                          </a:cubicBezTo>
                          <a:cubicBezTo>
                            <a:pt x="117266" y="1629100"/>
                            <a:pt x="58028" y="1621729"/>
                            <a:pt x="0" y="1620000"/>
                          </a:cubicBezTo>
                          <a:cubicBezTo>
                            <a:pt x="63723" y="1620054"/>
                            <a:pt x="119178" y="1609088"/>
                            <a:pt x="118800" y="1600201"/>
                          </a:cubicBezTo>
                          <a:cubicBezTo>
                            <a:pt x="138012" y="1339656"/>
                            <a:pt x="121136" y="1184855"/>
                            <a:pt x="118800" y="1057596"/>
                          </a:cubicBezTo>
                          <a:cubicBezTo>
                            <a:pt x="116464" y="930338"/>
                            <a:pt x="136039" y="794825"/>
                            <a:pt x="118800" y="562404"/>
                          </a:cubicBezTo>
                          <a:cubicBezTo>
                            <a:pt x="101561" y="329983"/>
                            <a:pt x="118369" y="257673"/>
                            <a:pt x="118800" y="19799"/>
                          </a:cubicBezTo>
                          <a:cubicBezTo>
                            <a:pt x="112254" y="10360"/>
                            <a:pt x="174674" y="-6279"/>
                            <a:pt x="23760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6040828B-0A05-4236-94A5-E53027BF0DF7}"/>
                </a:ext>
              </a:extLst>
            </p:cNvPr>
            <p:cNvSpPr/>
            <p:nvPr/>
          </p:nvSpPr>
          <p:spPr>
            <a:xfrm rot="16200000">
              <a:off x="8207710" y="2127634"/>
              <a:ext cx="240149" cy="108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  <a:gd name="connsiteX7" fmla="*/ 240149 w 240149"/>
                        <a:gd name="connsiteY7" fmla="*/ 1080000 h 1080000"/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40149" h="1080000" stroke="0" extrusionOk="0">
                          <a:moveTo>
                            <a:pt x="240149" y="1080000"/>
                          </a:moveTo>
                          <a:cubicBezTo>
                            <a:pt x="174511" y="1079399"/>
                            <a:pt x="119214" y="1071527"/>
                            <a:pt x="120074" y="1059988"/>
                          </a:cubicBezTo>
                          <a:cubicBezTo>
                            <a:pt x="124337" y="896938"/>
                            <a:pt x="120661" y="718674"/>
                            <a:pt x="120075" y="560012"/>
                          </a:cubicBezTo>
                          <a:cubicBezTo>
                            <a:pt x="112520" y="560140"/>
                            <a:pt x="56057" y="544997"/>
                            <a:pt x="0" y="540000"/>
                          </a:cubicBezTo>
                          <a:cubicBezTo>
                            <a:pt x="64389" y="541206"/>
                            <a:pt x="120674" y="530475"/>
                            <a:pt x="120075" y="519988"/>
                          </a:cubicBezTo>
                          <a:cubicBezTo>
                            <a:pt x="129874" y="282755"/>
                            <a:pt x="95420" y="233789"/>
                            <a:pt x="120075" y="20012"/>
                          </a:cubicBezTo>
                          <a:cubicBezTo>
                            <a:pt x="126235" y="3871"/>
                            <a:pt x="182527" y="-1502"/>
                            <a:pt x="240150" y="0"/>
                          </a:cubicBezTo>
                          <a:cubicBezTo>
                            <a:pt x="240253" y="319683"/>
                            <a:pt x="326372" y="696450"/>
                            <a:pt x="240149" y="1080000"/>
                          </a:cubicBezTo>
                          <a:close/>
                        </a:path>
                        <a:path w="240149" h="1080000" fill="none" extrusionOk="0">
                          <a:moveTo>
                            <a:pt x="240149" y="1080000"/>
                          </a:moveTo>
                          <a:cubicBezTo>
                            <a:pt x="174012" y="1080281"/>
                            <a:pt x="117520" y="1071737"/>
                            <a:pt x="120074" y="1059988"/>
                          </a:cubicBezTo>
                          <a:cubicBezTo>
                            <a:pt x="113883" y="923076"/>
                            <a:pt x="132498" y="713581"/>
                            <a:pt x="120075" y="560012"/>
                          </a:cubicBezTo>
                          <a:cubicBezTo>
                            <a:pt x="120229" y="536698"/>
                            <a:pt x="62852" y="534989"/>
                            <a:pt x="0" y="540000"/>
                          </a:cubicBezTo>
                          <a:cubicBezTo>
                            <a:pt x="66014" y="540337"/>
                            <a:pt x="118720" y="531684"/>
                            <a:pt x="120075" y="519988"/>
                          </a:cubicBezTo>
                          <a:cubicBezTo>
                            <a:pt x="138940" y="361432"/>
                            <a:pt x="96597" y="164775"/>
                            <a:pt x="120075" y="20012"/>
                          </a:cubicBezTo>
                          <a:cubicBezTo>
                            <a:pt x="130208" y="972"/>
                            <a:pt x="170834" y="4015"/>
                            <a:pt x="24015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4C92BE-F97B-423B-AF0E-430B480A6B1F}"/>
                </a:ext>
              </a:extLst>
            </p:cNvPr>
            <p:cNvSpPr txBox="1"/>
            <p:nvPr/>
          </p:nvSpPr>
          <p:spPr>
            <a:xfrm>
              <a:off x="4990212" y="2890499"/>
              <a:ext cx="207749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模型相关，相对固定</a:t>
              </a:r>
              <a:endParaRPr lang="en-US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F4681A-340F-4A33-8D17-01A14F13A48F}"/>
                </a:ext>
              </a:extLst>
            </p:cNvPr>
            <p:cNvSpPr txBox="1"/>
            <p:nvPr/>
          </p:nvSpPr>
          <p:spPr>
            <a:xfrm>
              <a:off x="7841982" y="2890499"/>
              <a:ext cx="92333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可变因素</a:t>
              </a:r>
              <a:endParaRPr lang="en-US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A606C52-292D-DF4D-8409-2E907B58A5A0}"/>
                </a:ext>
              </a:extLst>
            </p:cNvPr>
            <p:cNvSpPr/>
            <p:nvPr/>
          </p:nvSpPr>
          <p:spPr>
            <a:xfrm>
              <a:off x="3039255" y="1988840"/>
              <a:ext cx="5998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>
                <a:buNone/>
              </a:pP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训练时间 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=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 训练数据规模 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x 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单步计算量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 / 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计算速率</a:t>
              </a:r>
              <a:endPara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938493A9-2521-5541-93F8-F32AF7CB2819}"/>
              </a:ext>
            </a:extLst>
          </p:cNvPr>
          <p:cNvSpPr/>
          <p:nvPr/>
        </p:nvSpPr>
        <p:spPr>
          <a:xfrm>
            <a:off x="2281957" y="4681627"/>
            <a:ext cx="81323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计算速率 </a:t>
            </a: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=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 单设备计算速率  </a:t>
            </a: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设备数  </a:t>
            </a: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多设备并行效率（加速比）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FB40855-4EB6-1C4B-A8D5-D19E646952D6}"/>
              </a:ext>
            </a:extLst>
          </p:cNvPr>
          <p:cNvSpPr txBox="1">
            <a:spLocks/>
          </p:cNvSpPr>
          <p:nvPr/>
        </p:nvSpPr>
        <p:spPr>
          <a:xfrm>
            <a:off x="623635" y="3966937"/>
            <a:ext cx="10963473" cy="47579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Gill Sans MT" panose="020B0502020104020203" pitchFamily="34" charset="0"/>
              </a:rPr>
              <a:t>加快计算速率（</a:t>
            </a:r>
            <a:r>
              <a:rPr lang="en-US" altLang="zh-CN" sz="2400" b="1" dirty="0"/>
              <a:t>Computation rate</a:t>
            </a:r>
            <a:r>
              <a:rPr lang="zh-CN" altLang="en-US" sz="2400" b="1" dirty="0">
                <a:latin typeface="Gill Sans MT" panose="020B0502020104020203" pitchFamily="34" charset="0"/>
              </a:rPr>
              <a:t>）：</a:t>
            </a:r>
            <a:endParaRPr lang="en-US" altLang="zh-CN" sz="2400" b="1" dirty="0">
              <a:latin typeface="Gill Sans MT" panose="020B0502020104020203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4AE9239-8B4F-C74B-816C-5B9805C9EF39}"/>
              </a:ext>
            </a:extLst>
          </p:cNvPr>
          <p:cNvSpPr/>
          <p:nvPr/>
        </p:nvSpPr>
        <p:spPr bwMode="auto">
          <a:xfrm>
            <a:off x="6069417" y="2181347"/>
            <a:ext cx="2968596" cy="555783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5308363">
                  <a:custGeom>
                    <a:avLst/>
                    <a:gdLst>
                      <a:gd name="connsiteX0" fmla="*/ 0 w 4824536"/>
                      <a:gd name="connsiteY0" fmla="*/ 0 h 1200329"/>
                      <a:gd name="connsiteX1" fmla="*/ 737465 w 4824536"/>
                      <a:gd name="connsiteY1" fmla="*/ 0 h 1200329"/>
                      <a:gd name="connsiteX2" fmla="*/ 1523175 w 4824536"/>
                      <a:gd name="connsiteY2" fmla="*/ 0 h 1200329"/>
                      <a:gd name="connsiteX3" fmla="*/ 2164149 w 4824536"/>
                      <a:gd name="connsiteY3" fmla="*/ 0 h 1200329"/>
                      <a:gd name="connsiteX4" fmla="*/ 2805123 w 4824536"/>
                      <a:gd name="connsiteY4" fmla="*/ 0 h 1200329"/>
                      <a:gd name="connsiteX5" fmla="*/ 3542588 w 4824536"/>
                      <a:gd name="connsiteY5" fmla="*/ 0 h 1200329"/>
                      <a:gd name="connsiteX6" fmla="*/ 4824536 w 4824536"/>
                      <a:gd name="connsiteY6" fmla="*/ 0 h 1200329"/>
                      <a:gd name="connsiteX7" fmla="*/ 4824536 w 4824536"/>
                      <a:gd name="connsiteY7" fmla="*/ 564155 h 1200329"/>
                      <a:gd name="connsiteX8" fmla="*/ 4824536 w 4824536"/>
                      <a:gd name="connsiteY8" fmla="*/ 1200329 h 1200329"/>
                      <a:gd name="connsiteX9" fmla="*/ 4183562 w 4824536"/>
                      <a:gd name="connsiteY9" fmla="*/ 1200329 h 1200329"/>
                      <a:gd name="connsiteX10" fmla="*/ 3590833 w 4824536"/>
                      <a:gd name="connsiteY10" fmla="*/ 1200329 h 1200329"/>
                      <a:gd name="connsiteX11" fmla="*/ 2901614 w 4824536"/>
                      <a:gd name="connsiteY11" fmla="*/ 1200329 h 1200329"/>
                      <a:gd name="connsiteX12" fmla="*/ 2260640 w 4824536"/>
                      <a:gd name="connsiteY12" fmla="*/ 1200329 h 1200329"/>
                      <a:gd name="connsiteX13" fmla="*/ 1667911 w 4824536"/>
                      <a:gd name="connsiteY13" fmla="*/ 1200329 h 1200329"/>
                      <a:gd name="connsiteX14" fmla="*/ 1123428 w 4824536"/>
                      <a:gd name="connsiteY14" fmla="*/ 1200329 h 1200329"/>
                      <a:gd name="connsiteX15" fmla="*/ 0 w 4824536"/>
                      <a:gd name="connsiteY15" fmla="*/ 1200329 h 1200329"/>
                      <a:gd name="connsiteX16" fmla="*/ 0 w 4824536"/>
                      <a:gd name="connsiteY16" fmla="*/ 576158 h 1200329"/>
                      <a:gd name="connsiteX17" fmla="*/ 0 w 4824536"/>
                      <a:gd name="connsiteY17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824536" h="1200329" extrusionOk="0">
                        <a:moveTo>
                          <a:pt x="0" y="0"/>
                        </a:moveTo>
                        <a:cubicBezTo>
                          <a:pt x="366627" y="452"/>
                          <a:pt x="490052" y="21015"/>
                          <a:pt x="737465" y="0"/>
                        </a:cubicBezTo>
                        <a:cubicBezTo>
                          <a:pt x="984878" y="-21015"/>
                          <a:pt x="1181776" y="31483"/>
                          <a:pt x="1523175" y="0"/>
                        </a:cubicBezTo>
                        <a:cubicBezTo>
                          <a:pt x="1864574" y="-31483"/>
                          <a:pt x="1847011" y="-24505"/>
                          <a:pt x="2164149" y="0"/>
                        </a:cubicBezTo>
                        <a:cubicBezTo>
                          <a:pt x="2481287" y="24505"/>
                          <a:pt x="2490076" y="-2048"/>
                          <a:pt x="2805123" y="0"/>
                        </a:cubicBezTo>
                        <a:cubicBezTo>
                          <a:pt x="3120170" y="2048"/>
                          <a:pt x="3322126" y="-27667"/>
                          <a:pt x="3542588" y="0"/>
                        </a:cubicBezTo>
                        <a:cubicBezTo>
                          <a:pt x="3763051" y="27667"/>
                          <a:pt x="4406336" y="37177"/>
                          <a:pt x="4824536" y="0"/>
                        </a:cubicBezTo>
                        <a:cubicBezTo>
                          <a:pt x="4800316" y="267208"/>
                          <a:pt x="4831979" y="426453"/>
                          <a:pt x="4824536" y="564155"/>
                        </a:cubicBezTo>
                        <a:cubicBezTo>
                          <a:pt x="4817093" y="701858"/>
                          <a:pt x="4851987" y="921705"/>
                          <a:pt x="4824536" y="1200329"/>
                        </a:cubicBezTo>
                        <a:cubicBezTo>
                          <a:pt x="4557190" y="1198825"/>
                          <a:pt x="4473513" y="1201814"/>
                          <a:pt x="4183562" y="1200329"/>
                        </a:cubicBezTo>
                        <a:cubicBezTo>
                          <a:pt x="3893611" y="1198844"/>
                          <a:pt x="3858190" y="1184216"/>
                          <a:pt x="3590833" y="1200329"/>
                        </a:cubicBezTo>
                        <a:cubicBezTo>
                          <a:pt x="3323476" y="1216442"/>
                          <a:pt x="3132273" y="1202813"/>
                          <a:pt x="2901614" y="1200329"/>
                        </a:cubicBezTo>
                        <a:cubicBezTo>
                          <a:pt x="2670955" y="1197845"/>
                          <a:pt x="2446157" y="1198278"/>
                          <a:pt x="2260640" y="1200329"/>
                        </a:cubicBezTo>
                        <a:cubicBezTo>
                          <a:pt x="2075123" y="1202380"/>
                          <a:pt x="1859026" y="1210286"/>
                          <a:pt x="1667911" y="1200329"/>
                        </a:cubicBezTo>
                        <a:cubicBezTo>
                          <a:pt x="1476796" y="1190372"/>
                          <a:pt x="1346615" y="1215474"/>
                          <a:pt x="1123428" y="1200329"/>
                        </a:cubicBezTo>
                        <a:cubicBezTo>
                          <a:pt x="900241" y="1185184"/>
                          <a:pt x="324601" y="1170269"/>
                          <a:pt x="0" y="1200329"/>
                        </a:cubicBezTo>
                        <a:cubicBezTo>
                          <a:pt x="-23195" y="892253"/>
                          <a:pt x="-22858" y="835522"/>
                          <a:pt x="0" y="576158"/>
                        </a:cubicBezTo>
                        <a:cubicBezTo>
                          <a:pt x="22858" y="316794"/>
                          <a:pt x="-16109" y="2336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71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4912-0C3A-456C-9ADB-CB2688F4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Gill Sans MT" panose="020B0502020104020203" pitchFamily="34" charset="0"/>
              </a:rPr>
              <a:t>加快大模型的训练速率</a:t>
            </a:r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BFDA725-CAE5-4028-B8BA-3C8775969E82}"/>
              </a:ext>
            </a:extLst>
          </p:cNvPr>
          <p:cNvSpPr/>
          <p:nvPr/>
        </p:nvSpPr>
        <p:spPr>
          <a:xfrm rot="16200000">
            <a:off x="4437046" y="3693932"/>
            <a:ext cx="240149" cy="1656000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39824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  <a:gd name="connsiteX8" fmla="*/ 240149 w 240149"/>
                      <a:gd name="connsiteY8" fmla="*/ 1656000 h 1656000"/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42976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40149" h="1656000" stroke="0" extrusionOk="0">
                        <a:moveTo>
                          <a:pt x="240149" y="1656000"/>
                        </a:moveTo>
                        <a:cubicBezTo>
                          <a:pt x="175557" y="1655942"/>
                          <a:pt x="119409" y="1646748"/>
                          <a:pt x="120074" y="1635988"/>
                        </a:cubicBezTo>
                        <a:cubicBezTo>
                          <a:pt x="165493" y="1409266"/>
                          <a:pt x="126153" y="1071856"/>
                          <a:pt x="120075" y="848012"/>
                        </a:cubicBezTo>
                        <a:cubicBezTo>
                          <a:pt x="114692" y="841080"/>
                          <a:pt x="64856" y="828256"/>
                          <a:pt x="0" y="828000"/>
                        </a:cubicBezTo>
                        <a:cubicBezTo>
                          <a:pt x="65449" y="826589"/>
                          <a:pt x="119859" y="817635"/>
                          <a:pt x="120075" y="807988"/>
                        </a:cubicBezTo>
                        <a:cubicBezTo>
                          <a:pt x="109150" y="671424"/>
                          <a:pt x="111814" y="560743"/>
                          <a:pt x="120075" y="398240"/>
                        </a:cubicBezTo>
                        <a:cubicBezTo>
                          <a:pt x="128336" y="235737"/>
                          <a:pt x="117070" y="98604"/>
                          <a:pt x="120075" y="20012"/>
                        </a:cubicBezTo>
                        <a:cubicBezTo>
                          <a:pt x="121493" y="12115"/>
                          <a:pt x="167316" y="-5426"/>
                          <a:pt x="240150" y="0"/>
                        </a:cubicBezTo>
                        <a:cubicBezTo>
                          <a:pt x="141181" y="630461"/>
                          <a:pt x="231923" y="1136370"/>
                          <a:pt x="240149" y="1656000"/>
                        </a:cubicBezTo>
                        <a:close/>
                      </a:path>
                      <a:path w="240149" h="1656000" fill="none" extrusionOk="0">
                        <a:moveTo>
                          <a:pt x="240149" y="1656000"/>
                        </a:moveTo>
                        <a:cubicBezTo>
                          <a:pt x="176060" y="1657368"/>
                          <a:pt x="118246" y="1647081"/>
                          <a:pt x="120074" y="1635988"/>
                        </a:cubicBezTo>
                        <a:cubicBezTo>
                          <a:pt x="122145" y="1351604"/>
                          <a:pt x="108207" y="1099597"/>
                          <a:pt x="120075" y="848012"/>
                        </a:cubicBezTo>
                        <a:cubicBezTo>
                          <a:pt x="127290" y="827943"/>
                          <a:pt x="66100" y="836434"/>
                          <a:pt x="0" y="828000"/>
                        </a:cubicBezTo>
                        <a:cubicBezTo>
                          <a:pt x="65161" y="828622"/>
                          <a:pt x="122347" y="820540"/>
                          <a:pt x="120075" y="807988"/>
                        </a:cubicBezTo>
                        <a:cubicBezTo>
                          <a:pt x="114152" y="702634"/>
                          <a:pt x="116773" y="546244"/>
                          <a:pt x="120075" y="429760"/>
                        </a:cubicBezTo>
                        <a:cubicBezTo>
                          <a:pt x="123377" y="313276"/>
                          <a:pt x="130732" y="135507"/>
                          <a:pt x="120075" y="20012"/>
                        </a:cubicBezTo>
                        <a:cubicBezTo>
                          <a:pt x="121422" y="19460"/>
                          <a:pt x="181244" y="5882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3BEF225-C9DD-4E05-9144-118866526D6D}"/>
              </a:ext>
            </a:extLst>
          </p:cNvPr>
          <p:cNvSpPr/>
          <p:nvPr/>
        </p:nvSpPr>
        <p:spPr>
          <a:xfrm rot="16200000">
            <a:off x="6147034" y="4144000"/>
            <a:ext cx="240150" cy="755864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50 w 240150"/>
                      <a:gd name="connsiteY0" fmla="*/ 755864 h 755864"/>
                      <a:gd name="connsiteX1" fmla="*/ 120075 w 240150"/>
                      <a:gd name="connsiteY1" fmla="*/ 735852 h 755864"/>
                      <a:gd name="connsiteX2" fmla="*/ 120075 w 240150"/>
                      <a:gd name="connsiteY2" fmla="*/ 397944 h 755864"/>
                      <a:gd name="connsiteX3" fmla="*/ 0 w 240150"/>
                      <a:gd name="connsiteY3" fmla="*/ 377932 h 755864"/>
                      <a:gd name="connsiteX4" fmla="*/ 120075 w 240150"/>
                      <a:gd name="connsiteY4" fmla="*/ 357920 h 755864"/>
                      <a:gd name="connsiteX5" fmla="*/ 120075 w 240150"/>
                      <a:gd name="connsiteY5" fmla="*/ 20012 h 755864"/>
                      <a:gd name="connsiteX6" fmla="*/ 240150 w 240150"/>
                      <a:gd name="connsiteY6" fmla="*/ 0 h 755864"/>
                      <a:gd name="connsiteX7" fmla="*/ 240150 w 240150"/>
                      <a:gd name="connsiteY7" fmla="*/ 393049 h 755864"/>
                      <a:gd name="connsiteX8" fmla="*/ 240150 w 240150"/>
                      <a:gd name="connsiteY8" fmla="*/ 755864 h 755864"/>
                      <a:gd name="connsiteX0" fmla="*/ 240150 w 240150"/>
                      <a:gd name="connsiteY0" fmla="*/ 755864 h 755864"/>
                      <a:gd name="connsiteX1" fmla="*/ 120075 w 240150"/>
                      <a:gd name="connsiteY1" fmla="*/ 735852 h 755864"/>
                      <a:gd name="connsiteX2" fmla="*/ 120075 w 240150"/>
                      <a:gd name="connsiteY2" fmla="*/ 397944 h 755864"/>
                      <a:gd name="connsiteX3" fmla="*/ 0 w 240150"/>
                      <a:gd name="connsiteY3" fmla="*/ 377932 h 755864"/>
                      <a:gd name="connsiteX4" fmla="*/ 120075 w 240150"/>
                      <a:gd name="connsiteY4" fmla="*/ 357920 h 755864"/>
                      <a:gd name="connsiteX5" fmla="*/ 120075 w 240150"/>
                      <a:gd name="connsiteY5" fmla="*/ 20012 h 755864"/>
                      <a:gd name="connsiteX6" fmla="*/ 240150 w 240150"/>
                      <a:gd name="connsiteY6" fmla="*/ 0 h 755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0150" h="755864" stroke="0" extrusionOk="0">
                        <a:moveTo>
                          <a:pt x="240150" y="755864"/>
                        </a:moveTo>
                        <a:cubicBezTo>
                          <a:pt x="175558" y="755806"/>
                          <a:pt x="119410" y="746612"/>
                          <a:pt x="120075" y="735852"/>
                        </a:cubicBezTo>
                        <a:cubicBezTo>
                          <a:pt x="117382" y="567238"/>
                          <a:pt x="131482" y="556074"/>
                          <a:pt x="120075" y="397944"/>
                        </a:cubicBezTo>
                        <a:cubicBezTo>
                          <a:pt x="119169" y="395612"/>
                          <a:pt x="70564" y="374924"/>
                          <a:pt x="0" y="377932"/>
                        </a:cubicBezTo>
                        <a:cubicBezTo>
                          <a:pt x="68508" y="378924"/>
                          <a:pt x="118174" y="370473"/>
                          <a:pt x="120075" y="357920"/>
                        </a:cubicBezTo>
                        <a:cubicBezTo>
                          <a:pt x="112875" y="199312"/>
                          <a:pt x="130336" y="182526"/>
                          <a:pt x="120075" y="20012"/>
                        </a:cubicBezTo>
                        <a:cubicBezTo>
                          <a:pt x="120203" y="6107"/>
                          <a:pt x="175252" y="3155"/>
                          <a:pt x="240150" y="0"/>
                        </a:cubicBezTo>
                        <a:cubicBezTo>
                          <a:pt x="257134" y="195592"/>
                          <a:pt x="229738" y="231867"/>
                          <a:pt x="240150" y="393049"/>
                        </a:cubicBezTo>
                        <a:cubicBezTo>
                          <a:pt x="250562" y="554231"/>
                          <a:pt x="253995" y="601965"/>
                          <a:pt x="240150" y="755864"/>
                        </a:cubicBezTo>
                        <a:close/>
                      </a:path>
                      <a:path w="240150" h="755864" fill="none" extrusionOk="0">
                        <a:moveTo>
                          <a:pt x="240150" y="755864"/>
                        </a:moveTo>
                        <a:cubicBezTo>
                          <a:pt x="172006" y="755905"/>
                          <a:pt x="120221" y="745369"/>
                          <a:pt x="120075" y="735852"/>
                        </a:cubicBezTo>
                        <a:cubicBezTo>
                          <a:pt x="109176" y="597117"/>
                          <a:pt x="108867" y="529793"/>
                          <a:pt x="120075" y="397944"/>
                        </a:cubicBezTo>
                        <a:cubicBezTo>
                          <a:pt x="117390" y="388833"/>
                          <a:pt x="68438" y="375325"/>
                          <a:pt x="0" y="377932"/>
                        </a:cubicBezTo>
                        <a:cubicBezTo>
                          <a:pt x="63869" y="377275"/>
                          <a:pt x="119479" y="369980"/>
                          <a:pt x="120075" y="357920"/>
                        </a:cubicBezTo>
                        <a:cubicBezTo>
                          <a:pt x="106651" y="256138"/>
                          <a:pt x="122685" y="169941"/>
                          <a:pt x="120075" y="20012"/>
                        </a:cubicBezTo>
                        <a:cubicBezTo>
                          <a:pt x="121422" y="19460"/>
                          <a:pt x="181244" y="5882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0025-8C07-42A7-BD8E-CAF9CDDC570C}"/>
              </a:ext>
            </a:extLst>
          </p:cNvPr>
          <p:cNvSpPr txBox="1"/>
          <p:nvPr/>
        </p:nvSpPr>
        <p:spPr>
          <a:xfrm>
            <a:off x="4095458" y="4808758"/>
            <a:ext cx="923330" cy="10452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混合精度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算子融合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梯度累积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20CD8-5297-49E1-8E1F-5C3C987A1103}"/>
              </a:ext>
            </a:extLst>
          </p:cNvPr>
          <p:cNvSpPr txBox="1"/>
          <p:nvPr/>
        </p:nvSpPr>
        <p:spPr>
          <a:xfrm>
            <a:off x="5563327" y="4808758"/>
            <a:ext cx="1457033" cy="1045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服务器架构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通信拓扑优化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存储系统优化</a:t>
            </a:r>
            <a:endParaRPr lang="en-US" dirty="0" err="1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38493A9-2521-5541-93F8-F32AF7CB2819}"/>
              </a:ext>
            </a:extLst>
          </p:cNvPr>
          <p:cNvSpPr/>
          <p:nvPr/>
        </p:nvSpPr>
        <p:spPr>
          <a:xfrm>
            <a:off x="2209949" y="3979104"/>
            <a:ext cx="81323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计算速率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=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单设备计算速率 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设备数 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多设备并行效率（加速比）</a:t>
            </a:r>
            <a:endParaRPr lang="en-US" altLang="zh-CN" sz="2000" dirty="0">
              <a:solidFill>
                <a:srgbClr val="374154"/>
              </a:solidFill>
              <a:latin typeface="+mj-ea"/>
              <a:ea typeface="+mj-ea"/>
            </a:endParaRPr>
          </a:p>
        </p:txBody>
      </p:sp>
      <p:sp>
        <p:nvSpPr>
          <p:cNvPr id="16" name="Left Brace 8">
            <a:extLst>
              <a:ext uri="{FF2B5EF4-FFF2-40B4-BE49-F238E27FC236}">
                <a16:creationId xmlns:a16="http://schemas.microsoft.com/office/drawing/2014/main" id="{B4267FFE-5501-3546-AE94-939064572179}"/>
              </a:ext>
            </a:extLst>
          </p:cNvPr>
          <p:cNvSpPr/>
          <p:nvPr/>
        </p:nvSpPr>
        <p:spPr>
          <a:xfrm rot="16200000">
            <a:off x="8405098" y="3053472"/>
            <a:ext cx="240150" cy="2936919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50 w 240150"/>
                      <a:gd name="connsiteY0" fmla="*/ 2936919 h 2936919"/>
                      <a:gd name="connsiteX1" fmla="*/ 120075 w 240150"/>
                      <a:gd name="connsiteY1" fmla="*/ 2916907 h 2936919"/>
                      <a:gd name="connsiteX2" fmla="*/ 120075 w 240150"/>
                      <a:gd name="connsiteY2" fmla="*/ 2440762 h 2936919"/>
                      <a:gd name="connsiteX3" fmla="*/ 120075 w 240150"/>
                      <a:gd name="connsiteY3" fmla="*/ 2007469 h 2936919"/>
                      <a:gd name="connsiteX4" fmla="*/ 120075 w 240150"/>
                      <a:gd name="connsiteY4" fmla="*/ 1488471 h 2936919"/>
                      <a:gd name="connsiteX5" fmla="*/ 0 w 240150"/>
                      <a:gd name="connsiteY5" fmla="*/ 1468459 h 2936919"/>
                      <a:gd name="connsiteX6" fmla="*/ 120075 w 240150"/>
                      <a:gd name="connsiteY6" fmla="*/ 1448447 h 2936919"/>
                      <a:gd name="connsiteX7" fmla="*/ 120075 w 240150"/>
                      <a:gd name="connsiteY7" fmla="*/ 972302 h 2936919"/>
                      <a:gd name="connsiteX8" fmla="*/ 120075 w 240150"/>
                      <a:gd name="connsiteY8" fmla="*/ 524726 h 2936919"/>
                      <a:gd name="connsiteX9" fmla="*/ 120075 w 240150"/>
                      <a:gd name="connsiteY9" fmla="*/ 20012 h 2936919"/>
                      <a:gd name="connsiteX10" fmla="*/ 240150 w 240150"/>
                      <a:gd name="connsiteY10" fmla="*/ 0 h 2936919"/>
                      <a:gd name="connsiteX11" fmla="*/ 240150 w 240150"/>
                      <a:gd name="connsiteY11" fmla="*/ 499276 h 2936919"/>
                      <a:gd name="connsiteX12" fmla="*/ 240150 w 240150"/>
                      <a:gd name="connsiteY12" fmla="*/ 1027922 h 2936919"/>
                      <a:gd name="connsiteX13" fmla="*/ 240150 w 240150"/>
                      <a:gd name="connsiteY13" fmla="*/ 1556567 h 2936919"/>
                      <a:gd name="connsiteX14" fmla="*/ 240150 w 240150"/>
                      <a:gd name="connsiteY14" fmla="*/ 2085212 h 2936919"/>
                      <a:gd name="connsiteX15" fmla="*/ 240150 w 240150"/>
                      <a:gd name="connsiteY15" fmla="*/ 2936919 h 2936919"/>
                      <a:gd name="connsiteX0" fmla="*/ 240150 w 240150"/>
                      <a:gd name="connsiteY0" fmla="*/ 2936919 h 2936919"/>
                      <a:gd name="connsiteX1" fmla="*/ 120075 w 240150"/>
                      <a:gd name="connsiteY1" fmla="*/ 2916907 h 2936919"/>
                      <a:gd name="connsiteX2" fmla="*/ 120075 w 240150"/>
                      <a:gd name="connsiteY2" fmla="*/ 2469330 h 2936919"/>
                      <a:gd name="connsiteX3" fmla="*/ 120075 w 240150"/>
                      <a:gd name="connsiteY3" fmla="*/ 1978901 h 2936919"/>
                      <a:gd name="connsiteX4" fmla="*/ 120075 w 240150"/>
                      <a:gd name="connsiteY4" fmla="*/ 1488471 h 2936919"/>
                      <a:gd name="connsiteX5" fmla="*/ 0 w 240150"/>
                      <a:gd name="connsiteY5" fmla="*/ 1468459 h 2936919"/>
                      <a:gd name="connsiteX6" fmla="*/ 120075 w 240150"/>
                      <a:gd name="connsiteY6" fmla="*/ 1448447 h 2936919"/>
                      <a:gd name="connsiteX7" fmla="*/ 120075 w 240150"/>
                      <a:gd name="connsiteY7" fmla="*/ 958018 h 2936919"/>
                      <a:gd name="connsiteX8" fmla="*/ 120075 w 240150"/>
                      <a:gd name="connsiteY8" fmla="*/ 524726 h 2936919"/>
                      <a:gd name="connsiteX9" fmla="*/ 120075 w 240150"/>
                      <a:gd name="connsiteY9" fmla="*/ 20012 h 2936919"/>
                      <a:gd name="connsiteX10" fmla="*/ 240150 w 240150"/>
                      <a:gd name="connsiteY10" fmla="*/ 0 h 293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0150" h="2936919" stroke="0" extrusionOk="0">
                        <a:moveTo>
                          <a:pt x="240150" y="2936919"/>
                        </a:moveTo>
                        <a:cubicBezTo>
                          <a:pt x="175558" y="2936861"/>
                          <a:pt x="119410" y="2927667"/>
                          <a:pt x="120075" y="2916907"/>
                        </a:cubicBezTo>
                        <a:cubicBezTo>
                          <a:pt x="107281" y="2710146"/>
                          <a:pt x="126113" y="2556285"/>
                          <a:pt x="120075" y="2440762"/>
                        </a:cubicBezTo>
                        <a:cubicBezTo>
                          <a:pt x="114037" y="2325239"/>
                          <a:pt x="107549" y="2095960"/>
                          <a:pt x="120075" y="2007469"/>
                        </a:cubicBezTo>
                        <a:cubicBezTo>
                          <a:pt x="132601" y="1918978"/>
                          <a:pt x="124605" y="1593507"/>
                          <a:pt x="120075" y="1488471"/>
                        </a:cubicBezTo>
                        <a:cubicBezTo>
                          <a:pt x="115131" y="1481322"/>
                          <a:pt x="60251" y="1477153"/>
                          <a:pt x="0" y="1468459"/>
                        </a:cubicBezTo>
                        <a:cubicBezTo>
                          <a:pt x="68870" y="1469394"/>
                          <a:pt x="118531" y="1460365"/>
                          <a:pt x="120075" y="1448447"/>
                        </a:cubicBezTo>
                        <a:cubicBezTo>
                          <a:pt x="104584" y="1229878"/>
                          <a:pt x="128946" y="1197049"/>
                          <a:pt x="120075" y="972302"/>
                        </a:cubicBezTo>
                        <a:cubicBezTo>
                          <a:pt x="111204" y="747556"/>
                          <a:pt x="117625" y="650301"/>
                          <a:pt x="120075" y="524726"/>
                        </a:cubicBezTo>
                        <a:cubicBezTo>
                          <a:pt x="122525" y="399151"/>
                          <a:pt x="117818" y="210366"/>
                          <a:pt x="120075" y="20012"/>
                        </a:cubicBezTo>
                        <a:cubicBezTo>
                          <a:pt x="110502" y="9176"/>
                          <a:pt x="174993" y="-12159"/>
                          <a:pt x="240150" y="0"/>
                        </a:cubicBezTo>
                        <a:cubicBezTo>
                          <a:pt x="226277" y="221935"/>
                          <a:pt x="259528" y="326040"/>
                          <a:pt x="240150" y="499276"/>
                        </a:cubicBezTo>
                        <a:cubicBezTo>
                          <a:pt x="220772" y="672512"/>
                          <a:pt x="235980" y="872384"/>
                          <a:pt x="240150" y="1027922"/>
                        </a:cubicBezTo>
                        <a:cubicBezTo>
                          <a:pt x="244320" y="1183460"/>
                          <a:pt x="234267" y="1418880"/>
                          <a:pt x="240150" y="1556567"/>
                        </a:cubicBezTo>
                        <a:cubicBezTo>
                          <a:pt x="246033" y="1694254"/>
                          <a:pt x="221259" y="1857168"/>
                          <a:pt x="240150" y="2085212"/>
                        </a:cubicBezTo>
                        <a:cubicBezTo>
                          <a:pt x="259041" y="2313257"/>
                          <a:pt x="222499" y="2765911"/>
                          <a:pt x="240150" y="2936919"/>
                        </a:cubicBezTo>
                        <a:close/>
                      </a:path>
                      <a:path w="240150" h="2936919" fill="none" extrusionOk="0">
                        <a:moveTo>
                          <a:pt x="240150" y="2936919"/>
                        </a:moveTo>
                        <a:cubicBezTo>
                          <a:pt x="175808" y="2937613"/>
                          <a:pt x="119685" y="2925787"/>
                          <a:pt x="120075" y="2916907"/>
                        </a:cubicBezTo>
                        <a:cubicBezTo>
                          <a:pt x="111691" y="2815130"/>
                          <a:pt x="103165" y="2658038"/>
                          <a:pt x="120075" y="2469330"/>
                        </a:cubicBezTo>
                        <a:cubicBezTo>
                          <a:pt x="136985" y="2280622"/>
                          <a:pt x="98998" y="2140052"/>
                          <a:pt x="120075" y="1978901"/>
                        </a:cubicBezTo>
                        <a:cubicBezTo>
                          <a:pt x="141152" y="1817750"/>
                          <a:pt x="108301" y="1733652"/>
                          <a:pt x="120075" y="1488471"/>
                        </a:cubicBezTo>
                        <a:cubicBezTo>
                          <a:pt x="112432" y="1482682"/>
                          <a:pt x="60314" y="1461851"/>
                          <a:pt x="0" y="1468459"/>
                        </a:cubicBezTo>
                        <a:cubicBezTo>
                          <a:pt x="66095" y="1467927"/>
                          <a:pt x="121209" y="1459889"/>
                          <a:pt x="120075" y="1448447"/>
                        </a:cubicBezTo>
                        <a:cubicBezTo>
                          <a:pt x="136889" y="1270657"/>
                          <a:pt x="133207" y="1080308"/>
                          <a:pt x="120075" y="958018"/>
                        </a:cubicBezTo>
                        <a:cubicBezTo>
                          <a:pt x="106943" y="835728"/>
                          <a:pt x="102644" y="714787"/>
                          <a:pt x="120075" y="524726"/>
                        </a:cubicBezTo>
                        <a:cubicBezTo>
                          <a:pt x="137506" y="334665"/>
                          <a:pt x="104473" y="197068"/>
                          <a:pt x="120075" y="20012"/>
                        </a:cubicBezTo>
                        <a:cubicBezTo>
                          <a:pt x="125584" y="4964"/>
                          <a:pt x="175729" y="10467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238B594C-1F82-7C4F-94D3-D88C80C80F06}"/>
              </a:ext>
            </a:extLst>
          </p:cNvPr>
          <p:cNvSpPr txBox="1"/>
          <p:nvPr/>
        </p:nvSpPr>
        <p:spPr>
          <a:xfrm>
            <a:off x="8082523" y="4805277"/>
            <a:ext cx="923330" cy="10452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数据并行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张量并行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流水并行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D566940-0794-D446-BB63-267E924F0EA9}"/>
              </a:ext>
            </a:extLst>
          </p:cNvPr>
          <p:cNvGrpSpPr/>
          <p:nvPr/>
        </p:nvGrpSpPr>
        <p:grpSpPr>
          <a:xfrm>
            <a:off x="3039255" y="1632002"/>
            <a:ext cx="5998758" cy="1178658"/>
            <a:chOff x="3039255" y="1988840"/>
            <a:chExt cx="5998758" cy="1178658"/>
          </a:xfrm>
        </p:grpSpPr>
        <p:sp>
          <p:nvSpPr>
            <p:cNvPr id="37" name="Left Brace 3">
              <a:extLst>
                <a:ext uri="{FF2B5EF4-FFF2-40B4-BE49-F238E27FC236}">
                  <a16:creationId xmlns:a16="http://schemas.microsoft.com/office/drawing/2014/main" id="{E8C692C8-0357-9745-9C27-93E030FDF18B}"/>
                </a:ext>
              </a:extLst>
            </p:cNvPr>
            <p:cNvSpPr/>
            <p:nvPr/>
          </p:nvSpPr>
          <p:spPr>
            <a:xfrm rot="16200000">
              <a:off x="5904968" y="1048907"/>
              <a:ext cx="237600" cy="324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40812 h 3240000"/>
                        <a:gd name="connsiteX3" fmla="*/ 118800 w 237600"/>
                        <a:gd name="connsiteY3" fmla="*/ 224562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89204 h 3240000"/>
                        <a:gd name="connsiteX8" fmla="*/ 118800 w 237600"/>
                        <a:gd name="connsiteY8" fmla="*/ 546600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  <a:gd name="connsiteX11" fmla="*/ 237600 w 237600"/>
                        <a:gd name="connsiteY11" fmla="*/ 615600 h 3240000"/>
                        <a:gd name="connsiteX12" fmla="*/ 237600 w 237600"/>
                        <a:gd name="connsiteY12" fmla="*/ 1231200 h 3240000"/>
                        <a:gd name="connsiteX13" fmla="*/ 237600 w 237600"/>
                        <a:gd name="connsiteY13" fmla="*/ 1879200 h 3240000"/>
                        <a:gd name="connsiteX14" fmla="*/ 237600 w 237600"/>
                        <a:gd name="connsiteY14" fmla="*/ 2430000 h 3240000"/>
                        <a:gd name="connsiteX15" fmla="*/ 237600 w 237600"/>
                        <a:gd name="connsiteY15" fmla="*/ 3240000 h 3240000"/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09204 h 3240000"/>
                        <a:gd name="connsiteX3" fmla="*/ 118800 w 237600"/>
                        <a:gd name="connsiteY3" fmla="*/ 216660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57596 h 3240000"/>
                        <a:gd name="connsiteX8" fmla="*/ 118800 w 237600"/>
                        <a:gd name="connsiteY8" fmla="*/ 562404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7600" h="3240000" stroke="0" extrusionOk="0">
                          <a:moveTo>
                            <a:pt x="237600" y="3240000"/>
                          </a:moveTo>
                          <a:cubicBezTo>
                            <a:pt x="172774" y="3239304"/>
                            <a:pt x="116930" y="3232195"/>
                            <a:pt x="118800" y="3220201"/>
                          </a:cubicBezTo>
                          <a:cubicBezTo>
                            <a:pt x="120709" y="3074302"/>
                            <a:pt x="128910" y="2952408"/>
                            <a:pt x="118800" y="2740812"/>
                          </a:cubicBezTo>
                          <a:cubicBezTo>
                            <a:pt x="108690" y="2529216"/>
                            <a:pt x="117069" y="2444477"/>
                            <a:pt x="118800" y="2245620"/>
                          </a:cubicBezTo>
                          <a:cubicBezTo>
                            <a:pt x="120531" y="2046763"/>
                            <a:pt x="123676" y="1764440"/>
                            <a:pt x="118800" y="1639799"/>
                          </a:cubicBezTo>
                          <a:cubicBezTo>
                            <a:pt x="125862" y="1638375"/>
                            <a:pt x="73251" y="1610626"/>
                            <a:pt x="0" y="1620000"/>
                          </a:cubicBezTo>
                          <a:cubicBezTo>
                            <a:pt x="67665" y="1619427"/>
                            <a:pt x="119404" y="1610637"/>
                            <a:pt x="118800" y="1600201"/>
                          </a:cubicBezTo>
                          <a:cubicBezTo>
                            <a:pt x="101938" y="1439407"/>
                            <a:pt x="104953" y="1206823"/>
                            <a:pt x="118800" y="1089204"/>
                          </a:cubicBezTo>
                          <a:cubicBezTo>
                            <a:pt x="132647" y="971585"/>
                            <a:pt x="117475" y="733710"/>
                            <a:pt x="118800" y="546600"/>
                          </a:cubicBezTo>
                          <a:cubicBezTo>
                            <a:pt x="120125" y="359490"/>
                            <a:pt x="113150" y="276982"/>
                            <a:pt x="118800" y="19799"/>
                          </a:cubicBezTo>
                          <a:cubicBezTo>
                            <a:pt x="125276" y="-1899"/>
                            <a:pt x="167112" y="-5965"/>
                            <a:pt x="237600" y="0"/>
                          </a:cubicBezTo>
                          <a:cubicBezTo>
                            <a:pt x="235305" y="191188"/>
                            <a:pt x="242230" y="478382"/>
                            <a:pt x="237600" y="615600"/>
                          </a:cubicBezTo>
                          <a:cubicBezTo>
                            <a:pt x="232970" y="752818"/>
                            <a:pt x="264469" y="947619"/>
                            <a:pt x="237600" y="1231200"/>
                          </a:cubicBezTo>
                          <a:cubicBezTo>
                            <a:pt x="210731" y="1514781"/>
                            <a:pt x="237960" y="1736413"/>
                            <a:pt x="237600" y="1879200"/>
                          </a:cubicBezTo>
                          <a:cubicBezTo>
                            <a:pt x="237240" y="2021987"/>
                            <a:pt x="227578" y="2164522"/>
                            <a:pt x="237600" y="2430000"/>
                          </a:cubicBezTo>
                          <a:cubicBezTo>
                            <a:pt x="247622" y="2695478"/>
                            <a:pt x="228939" y="2944810"/>
                            <a:pt x="237600" y="3240000"/>
                          </a:cubicBezTo>
                          <a:close/>
                        </a:path>
                        <a:path w="237600" h="3240000" fill="none" extrusionOk="0">
                          <a:moveTo>
                            <a:pt x="237600" y="3240000"/>
                          </a:moveTo>
                          <a:cubicBezTo>
                            <a:pt x="171890" y="3238878"/>
                            <a:pt x="121362" y="3230407"/>
                            <a:pt x="118800" y="3220201"/>
                          </a:cubicBezTo>
                          <a:cubicBezTo>
                            <a:pt x="129723" y="3010116"/>
                            <a:pt x="125525" y="2873978"/>
                            <a:pt x="118800" y="2709204"/>
                          </a:cubicBezTo>
                          <a:cubicBezTo>
                            <a:pt x="112075" y="2544430"/>
                            <a:pt x="103668" y="2306687"/>
                            <a:pt x="118800" y="2166600"/>
                          </a:cubicBezTo>
                          <a:cubicBezTo>
                            <a:pt x="133932" y="2026513"/>
                            <a:pt x="114056" y="1803228"/>
                            <a:pt x="118800" y="1639799"/>
                          </a:cubicBezTo>
                          <a:cubicBezTo>
                            <a:pt x="117266" y="1629100"/>
                            <a:pt x="58028" y="1621729"/>
                            <a:pt x="0" y="1620000"/>
                          </a:cubicBezTo>
                          <a:cubicBezTo>
                            <a:pt x="63723" y="1620054"/>
                            <a:pt x="119178" y="1609088"/>
                            <a:pt x="118800" y="1600201"/>
                          </a:cubicBezTo>
                          <a:cubicBezTo>
                            <a:pt x="138012" y="1339656"/>
                            <a:pt x="121136" y="1184855"/>
                            <a:pt x="118800" y="1057596"/>
                          </a:cubicBezTo>
                          <a:cubicBezTo>
                            <a:pt x="116464" y="930338"/>
                            <a:pt x="136039" y="794825"/>
                            <a:pt x="118800" y="562404"/>
                          </a:cubicBezTo>
                          <a:cubicBezTo>
                            <a:pt x="101561" y="329983"/>
                            <a:pt x="118369" y="257673"/>
                            <a:pt x="118800" y="19799"/>
                          </a:cubicBezTo>
                          <a:cubicBezTo>
                            <a:pt x="112254" y="10360"/>
                            <a:pt x="174674" y="-6279"/>
                            <a:pt x="23760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" name="Left Brace 4">
              <a:extLst>
                <a:ext uri="{FF2B5EF4-FFF2-40B4-BE49-F238E27FC236}">
                  <a16:creationId xmlns:a16="http://schemas.microsoft.com/office/drawing/2014/main" id="{7AC6ACE7-6BC6-CC4B-86A0-44B6C0C7C4AF}"/>
                </a:ext>
              </a:extLst>
            </p:cNvPr>
            <p:cNvSpPr/>
            <p:nvPr/>
          </p:nvSpPr>
          <p:spPr>
            <a:xfrm rot="16200000">
              <a:off x="8207710" y="2127634"/>
              <a:ext cx="240149" cy="108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  <a:gd name="connsiteX7" fmla="*/ 240149 w 240149"/>
                        <a:gd name="connsiteY7" fmla="*/ 1080000 h 1080000"/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40149" h="1080000" stroke="0" extrusionOk="0">
                          <a:moveTo>
                            <a:pt x="240149" y="1080000"/>
                          </a:moveTo>
                          <a:cubicBezTo>
                            <a:pt x="174511" y="1079399"/>
                            <a:pt x="119214" y="1071527"/>
                            <a:pt x="120074" y="1059988"/>
                          </a:cubicBezTo>
                          <a:cubicBezTo>
                            <a:pt x="124337" y="896938"/>
                            <a:pt x="120661" y="718674"/>
                            <a:pt x="120075" y="560012"/>
                          </a:cubicBezTo>
                          <a:cubicBezTo>
                            <a:pt x="112520" y="560140"/>
                            <a:pt x="56057" y="544997"/>
                            <a:pt x="0" y="540000"/>
                          </a:cubicBezTo>
                          <a:cubicBezTo>
                            <a:pt x="64389" y="541206"/>
                            <a:pt x="120674" y="530475"/>
                            <a:pt x="120075" y="519988"/>
                          </a:cubicBezTo>
                          <a:cubicBezTo>
                            <a:pt x="129874" y="282755"/>
                            <a:pt x="95420" y="233789"/>
                            <a:pt x="120075" y="20012"/>
                          </a:cubicBezTo>
                          <a:cubicBezTo>
                            <a:pt x="126235" y="3871"/>
                            <a:pt x="182527" y="-1502"/>
                            <a:pt x="240150" y="0"/>
                          </a:cubicBezTo>
                          <a:cubicBezTo>
                            <a:pt x="240253" y="319683"/>
                            <a:pt x="326372" y="696450"/>
                            <a:pt x="240149" y="1080000"/>
                          </a:cubicBezTo>
                          <a:close/>
                        </a:path>
                        <a:path w="240149" h="1080000" fill="none" extrusionOk="0">
                          <a:moveTo>
                            <a:pt x="240149" y="1080000"/>
                          </a:moveTo>
                          <a:cubicBezTo>
                            <a:pt x="174012" y="1080281"/>
                            <a:pt x="117520" y="1071737"/>
                            <a:pt x="120074" y="1059988"/>
                          </a:cubicBezTo>
                          <a:cubicBezTo>
                            <a:pt x="113883" y="923076"/>
                            <a:pt x="132498" y="713581"/>
                            <a:pt x="120075" y="560012"/>
                          </a:cubicBezTo>
                          <a:cubicBezTo>
                            <a:pt x="120229" y="536698"/>
                            <a:pt x="62852" y="534989"/>
                            <a:pt x="0" y="540000"/>
                          </a:cubicBezTo>
                          <a:cubicBezTo>
                            <a:pt x="66014" y="540337"/>
                            <a:pt x="118720" y="531684"/>
                            <a:pt x="120075" y="519988"/>
                          </a:cubicBezTo>
                          <a:cubicBezTo>
                            <a:pt x="138940" y="361432"/>
                            <a:pt x="96597" y="164775"/>
                            <a:pt x="120075" y="20012"/>
                          </a:cubicBezTo>
                          <a:cubicBezTo>
                            <a:pt x="130208" y="972"/>
                            <a:pt x="170834" y="4015"/>
                            <a:pt x="24015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9" name="TextBox 5">
              <a:extLst>
                <a:ext uri="{FF2B5EF4-FFF2-40B4-BE49-F238E27FC236}">
                  <a16:creationId xmlns:a16="http://schemas.microsoft.com/office/drawing/2014/main" id="{F4493994-C216-EC49-947D-1E6DD9095388}"/>
                </a:ext>
              </a:extLst>
            </p:cNvPr>
            <p:cNvSpPr txBox="1"/>
            <p:nvPr/>
          </p:nvSpPr>
          <p:spPr>
            <a:xfrm>
              <a:off x="4990212" y="2890499"/>
              <a:ext cx="207749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模型相关，相对固定</a:t>
              </a:r>
              <a:endParaRPr lang="en-US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40" name="TextBox 6">
              <a:extLst>
                <a:ext uri="{FF2B5EF4-FFF2-40B4-BE49-F238E27FC236}">
                  <a16:creationId xmlns:a16="http://schemas.microsoft.com/office/drawing/2014/main" id="{FA007587-6EF2-604A-A9E8-B937D62AC0E4}"/>
                </a:ext>
              </a:extLst>
            </p:cNvPr>
            <p:cNvSpPr txBox="1"/>
            <p:nvPr/>
          </p:nvSpPr>
          <p:spPr>
            <a:xfrm>
              <a:off x="7841982" y="2890499"/>
              <a:ext cx="92333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可变因素</a:t>
              </a:r>
              <a:endParaRPr lang="en-US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0E1C264-DAF5-024B-BD6D-9EA5B493ED12}"/>
                </a:ext>
              </a:extLst>
            </p:cNvPr>
            <p:cNvSpPr/>
            <p:nvPr/>
          </p:nvSpPr>
          <p:spPr>
            <a:xfrm>
              <a:off x="3039255" y="1988840"/>
              <a:ext cx="5998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>
                <a:buNone/>
              </a:pP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训练时间 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=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 训练数据规模 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x 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单步计算量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 / 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计算速率</a:t>
              </a:r>
              <a:endPara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endParaRP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2AFBECE8-D2F4-C146-96F6-7341FF0689CB}"/>
              </a:ext>
            </a:extLst>
          </p:cNvPr>
          <p:cNvSpPr/>
          <p:nvPr/>
        </p:nvSpPr>
        <p:spPr bwMode="auto">
          <a:xfrm>
            <a:off x="6069417" y="1523428"/>
            <a:ext cx="2968596" cy="555783"/>
          </a:xfrm>
          <a:prstGeom prst="rect">
            <a:avLst/>
          </a:prstGeom>
          <a:noFill/>
          <a:ln w="57150" cap="flat" cmpd="sng" algn="ctr">
            <a:solidFill>
              <a:srgbClr val="92D050"/>
            </a:solidFill>
            <a:prstDash val="sys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5308363">
                  <a:custGeom>
                    <a:avLst/>
                    <a:gdLst>
                      <a:gd name="connsiteX0" fmla="*/ 0 w 4824536"/>
                      <a:gd name="connsiteY0" fmla="*/ 0 h 1200329"/>
                      <a:gd name="connsiteX1" fmla="*/ 737465 w 4824536"/>
                      <a:gd name="connsiteY1" fmla="*/ 0 h 1200329"/>
                      <a:gd name="connsiteX2" fmla="*/ 1523175 w 4824536"/>
                      <a:gd name="connsiteY2" fmla="*/ 0 h 1200329"/>
                      <a:gd name="connsiteX3" fmla="*/ 2164149 w 4824536"/>
                      <a:gd name="connsiteY3" fmla="*/ 0 h 1200329"/>
                      <a:gd name="connsiteX4" fmla="*/ 2805123 w 4824536"/>
                      <a:gd name="connsiteY4" fmla="*/ 0 h 1200329"/>
                      <a:gd name="connsiteX5" fmla="*/ 3542588 w 4824536"/>
                      <a:gd name="connsiteY5" fmla="*/ 0 h 1200329"/>
                      <a:gd name="connsiteX6" fmla="*/ 4824536 w 4824536"/>
                      <a:gd name="connsiteY6" fmla="*/ 0 h 1200329"/>
                      <a:gd name="connsiteX7" fmla="*/ 4824536 w 4824536"/>
                      <a:gd name="connsiteY7" fmla="*/ 564155 h 1200329"/>
                      <a:gd name="connsiteX8" fmla="*/ 4824536 w 4824536"/>
                      <a:gd name="connsiteY8" fmla="*/ 1200329 h 1200329"/>
                      <a:gd name="connsiteX9" fmla="*/ 4183562 w 4824536"/>
                      <a:gd name="connsiteY9" fmla="*/ 1200329 h 1200329"/>
                      <a:gd name="connsiteX10" fmla="*/ 3590833 w 4824536"/>
                      <a:gd name="connsiteY10" fmla="*/ 1200329 h 1200329"/>
                      <a:gd name="connsiteX11" fmla="*/ 2901614 w 4824536"/>
                      <a:gd name="connsiteY11" fmla="*/ 1200329 h 1200329"/>
                      <a:gd name="connsiteX12" fmla="*/ 2260640 w 4824536"/>
                      <a:gd name="connsiteY12" fmla="*/ 1200329 h 1200329"/>
                      <a:gd name="connsiteX13" fmla="*/ 1667911 w 4824536"/>
                      <a:gd name="connsiteY13" fmla="*/ 1200329 h 1200329"/>
                      <a:gd name="connsiteX14" fmla="*/ 1123428 w 4824536"/>
                      <a:gd name="connsiteY14" fmla="*/ 1200329 h 1200329"/>
                      <a:gd name="connsiteX15" fmla="*/ 0 w 4824536"/>
                      <a:gd name="connsiteY15" fmla="*/ 1200329 h 1200329"/>
                      <a:gd name="connsiteX16" fmla="*/ 0 w 4824536"/>
                      <a:gd name="connsiteY16" fmla="*/ 576158 h 1200329"/>
                      <a:gd name="connsiteX17" fmla="*/ 0 w 4824536"/>
                      <a:gd name="connsiteY17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824536" h="1200329" extrusionOk="0">
                        <a:moveTo>
                          <a:pt x="0" y="0"/>
                        </a:moveTo>
                        <a:cubicBezTo>
                          <a:pt x="366627" y="452"/>
                          <a:pt x="490052" y="21015"/>
                          <a:pt x="737465" y="0"/>
                        </a:cubicBezTo>
                        <a:cubicBezTo>
                          <a:pt x="984878" y="-21015"/>
                          <a:pt x="1181776" y="31483"/>
                          <a:pt x="1523175" y="0"/>
                        </a:cubicBezTo>
                        <a:cubicBezTo>
                          <a:pt x="1864574" y="-31483"/>
                          <a:pt x="1847011" y="-24505"/>
                          <a:pt x="2164149" y="0"/>
                        </a:cubicBezTo>
                        <a:cubicBezTo>
                          <a:pt x="2481287" y="24505"/>
                          <a:pt x="2490076" y="-2048"/>
                          <a:pt x="2805123" y="0"/>
                        </a:cubicBezTo>
                        <a:cubicBezTo>
                          <a:pt x="3120170" y="2048"/>
                          <a:pt x="3322126" y="-27667"/>
                          <a:pt x="3542588" y="0"/>
                        </a:cubicBezTo>
                        <a:cubicBezTo>
                          <a:pt x="3763051" y="27667"/>
                          <a:pt x="4406336" y="37177"/>
                          <a:pt x="4824536" y="0"/>
                        </a:cubicBezTo>
                        <a:cubicBezTo>
                          <a:pt x="4800316" y="267208"/>
                          <a:pt x="4831979" y="426453"/>
                          <a:pt x="4824536" y="564155"/>
                        </a:cubicBezTo>
                        <a:cubicBezTo>
                          <a:pt x="4817093" y="701858"/>
                          <a:pt x="4851987" y="921705"/>
                          <a:pt x="4824536" y="1200329"/>
                        </a:cubicBezTo>
                        <a:cubicBezTo>
                          <a:pt x="4557190" y="1198825"/>
                          <a:pt x="4473513" y="1201814"/>
                          <a:pt x="4183562" y="1200329"/>
                        </a:cubicBezTo>
                        <a:cubicBezTo>
                          <a:pt x="3893611" y="1198844"/>
                          <a:pt x="3858190" y="1184216"/>
                          <a:pt x="3590833" y="1200329"/>
                        </a:cubicBezTo>
                        <a:cubicBezTo>
                          <a:pt x="3323476" y="1216442"/>
                          <a:pt x="3132273" y="1202813"/>
                          <a:pt x="2901614" y="1200329"/>
                        </a:cubicBezTo>
                        <a:cubicBezTo>
                          <a:pt x="2670955" y="1197845"/>
                          <a:pt x="2446157" y="1198278"/>
                          <a:pt x="2260640" y="1200329"/>
                        </a:cubicBezTo>
                        <a:cubicBezTo>
                          <a:pt x="2075123" y="1202380"/>
                          <a:pt x="1859026" y="1210286"/>
                          <a:pt x="1667911" y="1200329"/>
                        </a:cubicBezTo>
                        <a:cubicBezTo>
                          <a:pt x="1476796" y="1190372"/>
                          <a:pt x="1346615" y="1215474"/>
                          <a:pt x="1123428" y="1200329"/>
                        </a:cubicBezTo>
                        <a:cubicBezTo>
                          <a:pt x="900241" y="1185184"/>
                          <a:pt x="324601" y="1170269"/>
                          <a:pt x="0" y="1200329"/>
                        </a:cubicBezTo>
                        <a:cubicBezTo>
                          <a:pt x="-23195" y="892253"/>
                          <a:pt x="-22858" y="835522"/>
                          <a:pt x="0" y="576158"/>
                        </a:cubicBezTo>
                        <a:cubicBezTo>
                          <a:pt x="22858" y="316794"/>
                          <a:pt x="-16109" y="2336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364C8B2-0DE7-6F48-8A3F-35EDE59C4E9D}"/>
              </a:ext>
            </a:extLst>
          </p:cNvPr>
          <p:cNvSpPr txBox="1">
            <a:spLocks/>
          </p:cNvSpPr>
          <p:nvPr/>
        </p:nvSpPr>
        <p:spPr>
          <a:xfrm>
            <a:off x="623635" y="3130048"/>
            <a:ext cx="10963473" cy="47579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Gill Sans MT" panose="020B0502020104020203" pitchFamily="34" charset="0"/>
              </a:rPr>
              <a:t>加快计算速率（</a:t>
            </a:r>
            <a:r>
              <a:rPr lang="en-US" altLang="zh-CN" sz="2400" b="1" dirty="0"/>
              <a:t>Computation rate</a:t>
            </a:r>
            <a:r>
              <a:rPr lang="zh-CN" altLang="en-US" sz="2400" b="1" dirty="0">
                <a:latin typeface="Gill Sans MT" panose="020B0502020104020203" pitchFamily="34" charset="0"/>
              </a:rPr>
              <a:t>）：</a:t>
            </a:r>
            <a:endParaRPr lang="en-US" altLang="zh-CN" sz="2400" b="1" dirty="0">
              <a:latin typeface="Gill Sans MT" panose="020B0502020104020203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B75488E-54D7-B14B-95BE-452254A16B74}"/>
              </a:ext>
            </a:extLst>
          </p:cNvPr>
          <p:cNvSpPr/>
          <p:nvPr/>
        </p:nvSpPr>
        <p:spPr bwMode="auto">
          <a:xfrm>
            <a:off x="5335051" y="3846073"/>
            <a:ext cx="1946695" cy="2164436"/>
          </a:xfrm>
          <a:prstGeom prst="rect">
            <a:avLst/>
          </a:prstGeom>
          <a:noFill/>
          <a:ln w="57150" cap="flat" cmpd="sng" algn="ctr">
            <a:solidFill>
              <a:srgbClr val="92D050"/>
            </a:solidFill>
            <a:prstDash val="sys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5308363">
                  <a:custGeom>
                    <a:avLst/>
                    <a:gdLst>
                      <a:gd name="connsiteX0" fmla="*/ 0 w 4824536"/>
                      <a:gd name="connsiteY0" fmla="*/ 0 h 1200329"/>
                      <a:gd name="connsiteX1" fmla="*/ 737465 w 4824536"/>
                      <a:gd name="connsiteY1" fmla="*/ 0 h 1200329"/>
                      <a:gd name="connsiteX2" fmla="*/ 1523175 w 4824536"/>
                      <a:gd name="connsiteY2" fmla="*/ 0 h 1200329"/>
                      <a:gd name="connsiteX3" fmla="*/ 2164149 w 4824536"/>
                      <a:gd name="connsiteY3" fmla="*/ 0 h 1200329"/>
                      <a:gd name="connsiteX4" fmla="*/ 2805123 w 4824536"/>
                      <a:gd name="connsiteY4" fmla="*/ 0 h 1200329"/>
                      <a:gd name="connsiteX5" fmla="*/ 3542588 w 4824536"/>
                      <a:gd name="connsiteY5" fmla="*/ 0 h 1200329"/>
                      <a:gd name="connsiteX6" fmla="*/ 4824536 w 4824536"/>
                      <a:gd name="connsiteY6" fmla="*/ 0 h 1200329"/>
                      <a:gd name="connsiteX7" fmla="*/ 4824536 w 4824536"/>
                      <a:gd name="connsiteY7" fmla="*/ 564155 h 1200329"/>
                      <a:gd name="connsiteX8" fmla="*/ 4824536 w 4824536"/>
                      <a:gd name="connsiteY8" fmla="*/ 1200329 h 1200329"/>
                      <a:gd name="connsiteX9" fmla="*/ 4183562 w 4824536"/>
                      <a:gd name="connsiteY9" fmla="*/ 1200329 h 1200329"/>
                      <a:gd name="connsiteX10" fmla="*/ 3590833 w 4824536"/>
                      <a:gd name="connsiteY10" fmla="*/ 1200329 h 1200329"/>
                      <a:gd name="connsiteX11" fmla="*/ 2901614 w 4824536"/>
                      <a:gd name="connsiteY11" fmla="*/ 1200329 h 1200329"/>
                      <a:gd name="connsiteX12" fmla="*/ 2260640 w 4824536"/>
                      <a:gd name="connsiteY12" fmla="*/ 1200329 h 1200329"/>
                      <a:gd name="connsiteX13" fmla="*/ 1667911 w 4824536"/>
                      <a:gd name="connsiteY13" fmla="*/ 1200329 h 1200329"/>
                      <a:gd name="connsiteX14" fmla="*/ 1123428 w 4824536"/>
                      <a:gd name="connsiteY14" fmla="*/ 1200329 h 1200329"/>
                      <a:gd name="connsiteX15" fmla="*/ 0 w 4824536"/>
                      <a:gd name="connsiteY15" fmla="*/ 1200329 h 1200329"/>
                      <a:gd name="connsiteX16" fmla="*/ 0 w 4824536"/>
                      <a:gd name="connsiteY16" fmla="*/ 576158 h 1200329"/>
                      <a:gd name="connsiteX17" fmla="*/ 0 w 4824536"/>
                      <a:gd name="connsiteY17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824536" h="1200329" extrusionOk="0">
                        <a:moveTo>
                          <a:pt x="0" y="0"/>
                        </a:moveTo>
                        <a:cubicBezTo>
                          <a:pt x="366627" y="452"/>
                          <a:pt x="490052" y="21015"/>
                          <a:pt x="737465" y="0"/>
                        </a:cubicBezTo>
                        <a:cubicBezTo>
                          <a:pt x="984878" y="-21015"/>
                          <a:pt x="1181776" y="31483"/>
                          <a:pt x="1523175" y="0"/>
                        </a:cubicBezTo>
                        <a:cubicBezTo>
                          <a:pt x="1864574" y="-31483"/>
                          <a:pt x="1847011" y="-24505"/>
                          <a:pt x="2164149" y="0"/>
                        </a:cubicBezTo>
                        <a:cubicBezTo>
                          <a:pt x="2481287" y="24505"/>
                          <a:pt x="2490076" y="-2048"/>
                          <a:pt x="2805123" y="0"/>
                        </a:cubicBezTo>
                        <a:cubicBezTo>
                          <a:pt x="3120170" y="2048"/>
                          <a:pt x="3322126" y="-27667"/>
                          <a:pt x="3542588" y="0"/>
                        </a:cubicBezTo>
                        <a:cubicBezTo>
                          <a:pt x="3763051" y="27667"/>
                          <a:pt x="4406336" y="37177"/>
                          <a:pt x="4824536" y="0"/>
                        </a:cubicBezTo>
                        <a:cubicBezTo>
                          <a:pt x="4800316" y="267208"/>
                          <a:pt x="4831979" y="426453"/>
                          <a:pt x="4824536" y="564155"/>
                        </a:cubicBezTo>
                        <a:cubicBezTo>
                          <a:pt x="4817093" y="701858"/>
                          <a:pt x="4851987" y="921705"/>
                          <a:pt x="4824536" y="1200329"/>
                        </a:cubicBezTo>
                        <a:cubicBezTo>
                          <a:pt x="4557190" y="1198825"/>
                          <a:pt x="4473513" y="1201814"/>
                          <a:pt x="4183562" y="1200329"/>
                        </a:cubicBezTo>
                        <a:cubicBezTo>
                          <a:pt x="3893611" y="1198844"/>
                          <a:pt x="3858190" y="1184216"/>
                          <a:pt x="3590833" y="1200329"/>
                        </a:cubicBezTo>
                        <a:cubicBezTo>
                          <a:pt x="3323476" y="1216442"/>
                          <a:pt x="3132273" y="1202813"/>
                          <a:pt x="2901614" y="1200329"/>
                        </a:cubicBezTo>
                        <a:cubicBezTo>
                          <a:pt x="2670955" y="1197845"/>
                          <a:pt x="2446157" y="1198278"/>
                          <a:pt x="2260640" y="1200329"/>
                        </a:cubicBezTo>
                        <a:cubicBezTo>
                          <a:pt x="2075123" y="1202380"/>
                          <a:pt x="1859026" y="1210286"/>
                          <a:pt x="1667911" y="1200329"/>
                        </a:cubicBezTo>
                        <a:cubicBezTo>
                          <a:pt x="1476796" y="1190372"/>
                          <a:pt x="1346615" y="1215474"/>
                          <a:pt x="1123428" y="1200329"/>
                        </a:cubicBezTo>
                        <a:cubicBezTo>
                          <a:pt x="900241" y="1185184"/>
                          <a:pt x="324601" y="1170269"/>
                          <a:pt x="0" y="1200329"/>
                        </a:cubicBezTo>
                        <a:cubicBezTo>
                          <a:pt x="-23195" y="892253"/>
                          <a:pt x="-22858" y="835522"/>
                          <a:pt x="0" y="576158"/>
                        </a:cubicBezTo>
                        <a:cubicBezTo>
                          <a:pt x="22858" y="316794"/>
                          <a:pt x="-16109" y="2336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7757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6" grpId="0" animBg="1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30484-5750-4546-B933-C18A3CF63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cs typeface="Arial" pitchFamily="34" charset="0"/>
              </a:rPr>
              <a:t>AI</a:t>
            </a:r>
            <a:r>
              <a:rPr lang="zh-CN" altLang="en-US" sz="2800" dirty="0">
                <a:cs typeface="Arial" pitchFamily="34" charset="0"/>
              </a:rPr>
              <a:t> 集群加速</a:t>
            </a:r>
            <a:r>
              <a:rPr lang="zh-CN" altLang="en-US" dirty="0"/>
              <a:t>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4BE678C-A7EB-AC43-8BF2-F86FD7C29077}"/>
                  </a:ext>
                </a:extLst>
              </p:cNvPr>
              <p:cNvSpPr txBox="1"/>
              <p:nvPr/>
            </p:nvSpPr>
            <p:spPr>
              <a:xfrm>
                <a:off x="4946253" y="2225841"/>
                <a:ext cx="2706574" cy="4360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344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𝑆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𝑐𝑎𝑙𝑒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𝐹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𝑎𝑐𝑡𝑜𝑟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𝑛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kumimoji="1" lang="zh-CN" altLang="en-US" sz="2000" i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4BE678C-A7EB-AC43-8BF2-F86FD7C2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253" y="2225841"/>
                <a:ext cx="2706574" cy="436017"/>
              </a:xfrm>
              <a:prstGeom prst="rect">
                <a:avLst/>
              </a:prstGeom>
              <a:blipFill>
                <a:blip r:embed="rId2"/>
                <a:stretch>
                  <a:fillRect l="-930" t="-136111" r="-930" b="-213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BFE2EBD-978B-C641-9728-9AD6ECB67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751" y="3257606"/>
            <a:ext cx="5136334" cy="2962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409AAFC-4297-7E47-AB19-7FADC37481D9}"/>
                  </a:ext>
                </a:extLst>
              </p:cNvPr>
              <p:cNvSpPr/>
              <p:nvPr/>
            </p:nvSpPr>
            <p:spPr>
              <a:xfrm>
                <a:off x="658617" y="1517955"/>
                <a:ext cx="1092849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solidFill>
                      <a:srgbClr val="374154"/>
                    </a:solidFill>
                    <a:latin typeface="Gill Sans MT" panose="020B0502020104020203" pitchFamily="34" charset="0"/>
                    <a:ea typeface="+mj-ea"/>
                  </a:rPr>
                  <a:t>假设单设备吞吐量为 </a:t>
                </a:r>
                <a:r>
                  <a:rPr lang="en-US" altLang="zh-CN" sz="2000" dirty="0">
                    <a:solidFill>
                      <a:srgbClr val="374154"/>
                    </a:solidFill>
                    <a:latin typeface="Gill Sans MT" panose="020B0502020104020203" pitchFamily="34" charset="0"/>
                    <a:ea typeface="+mj-ea"/>
                  </a:rPr>
                  <a:t>T</a:t>
                </a:r>
                <a:r>
                  <a:rPr lang="zh-CN" altLang="en-US" sz="2000" dirty="0">
                    <a:solidFill>
                      <a:srgbClr val="374154"/>
                    </a:solidFill>
                    <a:latin typeface="Gill Sans MT" panose="020B0502020104020203" pitchFamily="34" charset="0"/>
                    <a:ea typeface="+mj-ea"/>
                  </a:rPr>
                  <a:t>，</a:t>
                </a:r>
                <a:r>
                  <a:rPr lang="en-US" altLang="zh-CN" sz="2000" dirty="0">
                    <a:solidFill>
                      <a:srgbClr val="374154"/>
                    </a:solidFill>
                    <a:latin typeface="Gill Sans MT" panose="020B0502020104020203" pitchFamily="34" charset="0"/>
                    <a:ea typeface="+mj-ea"/>
                  </a:rPr>
                  <a:t>n</a:t>
                </a:r>
                <a:r>
                  <a:rPr lang="zh-CN" altLang="en-US" sz="2000" dirty="0">
                    <a:solidFill>
                      <a:srgbClr val="374154"/>
                    </a:solidFill>
                    <a:latin typeface="Gill Sans MT" panose="020B0502020104020203" pitchFamily="34" charset="0"/>
                    <a:ea typeface="+mj-ea"/>
                  </a:rPr>
                  <a:t> 个设备系统吞吐量为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374154"/>
                        </a:solidFill>
                        <a:latin typeface="Cambria Math" panose="02040503050406030204" pitchFamily="18" charset="0"/>
                        <a:ea typeface="+mj-ea"/>
                      </a:rPr>
                      <m:t>𝑛</m:t>
                    </m:r>
                    <m:r>
                      <a:rPr lang="en-US" altLang="zh-CN" sz="2000" i="1" dirty="0" smtClean="0">
                        <a:solidFill>
                          <a:srgbClr val="3741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 dirty="0" smtClean="0">
                        <a:solidFill>
                          <a:srgbClr val="374154"/>
                        </a:solidFill>
                        <a:latin typeface="Cambria Math" panose="02040503050406030204" pitchFamily="18" charset="0"/>
                        <a:ea typeface="+mj-ea"/>
                      </a:rPr>
                      <m:t>𝑇</m:t>
                    </m:r>
                  </m:oMath>
                </a14:m>
                <a:r>
                  <a:rPr lang="zh-CN" altLang="en-US" sz="2000" dirty="0">
                    <a:solidFill>
                      <a:srgbClr val="374154"/>
                    </a:solidFill>
                    <a:latin typeface="Gill Sans MT" panose="020B0502020104020203" pitchFamily="34" charset="0"/>
                    <a:ea typeface="+mj-ea"/>
                  </a:rPr>
                  <a:t>，系统实际达到吞吐量为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𝑛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2000" dirty="0">
                    <a:solidFill>
                      <a:srgbClr val="374154"/>
                    </a:solidFill>
                    <a:latin typeface="Gill Sans MT" panose="020B0502020104020203" pitchFamily="34" charset="0"/>
                    <a:ea typeface="+mj-ea"/>
                  </a:rPr>
                  <a:t>，则加速比为：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409AAFC-4297-7E47-AB19-7FADC37481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17" y="1517955"/>
                <a:ext cx="10928491" cy="400110"/>
              </a:xfrm>
              <a:prstGeom prst="rect">
                <a:avLst/>
              </a:prstGeom>
              <a:blipFill>
                <a:blip r:embed="rId4"/>
                <a:stretch>
                  <a:fillRect l="-465" t="-9677" r="-348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B94087C0-5A2E-D147-A13D-6677F4BEC4DE}"/>
              </a:ext>
            </a:extLst>
          </p:cNvPr>
          <p:cNvSpPr/>
          <p:nvPr/>
        </p:nvSpPr>
        <p:spPr>
          <a:xfrm>
            <a:off x="995279" y="4477261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+mj-ea"/>
                <a:ea typeface="+mj-ea"/>
              </a:rPr>
              <a:t>边际效应受限</a:t>
            </a:r>
          </a:p>
        </p:txBody>
      </p:sp>
    </p:spTree>
    <p:extLst>
      <p:ext uri="{BB962C8B-B14F-4D97-AF65-F5344CB8AC3E}">
        <p14:creationId xmlns:p14="http://schemas.microsoft.com/office/powerpoint/2010/main" val="121840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4912-0C3A-456C-9ADB-CB2688F4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Gill Sans MT" panose="020B0502020104020203" pitchFamily="34" charset="0"/>
              </a:rPr>
              <a:t>加快大模型的训练速率</a:t>
            </a:r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BFDA725-CAE5-4028-B8BA-3C8775969E82}"/>
              </a:ext>
            </a:extLst>
          </p:cNvPr>
          <p:cNvSpPr/>
          <p:nvPr/>
        </p:nvSpPr>
        <p:spPr>
          <a:xfrm rot="16200000">
            <a:off x="4425895" y="1262967"/>
            <a:ext cx="240149" cy="1656000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39824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  <a:gd name="connsiteX8" fmla="*/ 240149 w 240149"/>
                      <a:gd name="connsiteY8" fmla="*/ 1656000 h 1656000"/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42976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40149" h="1656000" stroke="0" extrusionOk="0">
                        <a:moveTo>
                          <a:pt x="240149" y="1656000"/>
                        </a:moveTo>
                        <a:cubicBezTo>
                          <a:pt x="175557" y="1655942"/>
                          <a:pt x="119409" y="1646748"/>
                          <a:pt x="120074" y="1635988"/>
                        </a:cubicBezTo>
                        <a:cubicBezTo>
                          <a:pt x="165493" y="1409266"/>
                          <a:pt x="126153" y="1071856"/>
                          <a:pt x="120075" y="848012"/>
                        </a:cubicBezTo>
                        <a:cubicBezTo>
                          <a:pt x="114692" y="841080"/>
                          <a:pt x="64856" y="828256"/>
                          <a:pt x="0" y="828000"/>
                        </a:cubicBezTo>
                        <a:cubicBezTo>
                          <a:pt x="65449" y="826589"/>
                          <a:pt x="119859" y="817635"/>
                          <a:pt x="120075" y="807988"/>
                        </a:cubicBezTo>
                        <a:cubicBezTo>
                          <a:pt x="109150" y="671424"/>
                          <a:pt x="111814" y="560743"/>
                          <a:pt x="120075" y="398240"/>
                        </a:cubicBezTo>
                        <a:cubicBezTo>
                          <a:pt x="128336" y="235737"/>
                          <a:pt x="117070" y="98604"/>
                          <a:pt x="120075" y="20012"/>
                        </a:cubicBezTo>
                        <a:cubicBezTo>
                          <a:pt x="121493" y="12115"/>
                          <a:pt x="167316" y="-5426"/>
                          <a:pt x="240150" y="0"/>
                        </a:cubicBezTo>
                        <a:cubicBezTo>
                          <a:pt x="141181" y="630461"/>
                          <a:pt x="231923" y="1136370"/>
                          <a:pt x="240149" y="1656000"/>
                        </a:cubicBezTo>
                        <a:close/>
                      </a:path>
                      <a:path w="240149" h="1656000" fill="none" extrusionOk="0">
                        <a:moveTo>
                          <a:pt x="240149" y="1656000"/>
                        </a:moveTo>
                        <a:cubicBezTo>
                          <a:pt x="176060" y="1657368"/>
                          <a:pt x="118246" y="1647081"/>
                          <a:pt x="120074" y="1635988"/>
                        </a:cubicBezTo>
                        <a:cubicBezTo>
                          <a:pt x="122145" y="1351604"/>
                          <a:pt x="108207" y="1099597"/>
                          <a:pt x="120075" y="848012"/>
                        </a:cubicBezTo>
                        <a:cubicBezTo>
                          <a:pt x="127290" y="827943"/>
                          <a:pt x="66100" y="836434"/>
                          <a:pt x="0" y="828000"/>
                        </a:cubicBezTo>
                        <a:cubicBezTo>
                          <a:pt x="65161" y="828622"/>
                          <a:pt x="122347" y="820540"/>
                          <a:pt x="120075" y="807988"/>
                        </a:cubicBezTo>
                        <a:cubicBezTo>
                          <a:pt x="114152" y="702634"/>
                          <a:pt x="116773" y="546244"/>
                          <a:pt x="120075" y="429760"/>
                        </a:cubicBezTo>
                        <a:cubicBezTo>
                          <a:pt x="123377" y="313276"/>
                          <a:pt x="130732" y="135507"/>
                          <a:pt x="120075" y="20012"/>
                        </a:cubicBezTo>
                        <a:cubicBezTo>
                          <a:pt x="121422" y="19460"/>
                          <a:pt x="181244" y="5882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3BEF225-C9DD-4E05-9144-118866526D6D}"/>
              </a:ext>
            </a:extLst>
          </p:cNvPr>
          <p:cNvSpPr/>
          <p:nvPr/>
        </p:nvSpPr>
        <p:spPr>
          <a:xfrm rot="16200000">
            <a:off x="6135883" y="1713035"/>
            <a:ext cx="240150" cy="755864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50 w 240150"/>
                      <a:gd name="connsiteY0" fmla="*/ 755864 h 755864"/>
                      <a:gd name="connsiteX1" fmla="*/ 120075 w 240150"/>
                      <a:gd name="connsiteY1" fmla="*/ 735852 h 755864"/>
                      <a:gd name="connsiteX2" fmla="*/ 120075 w 240150"/>
                      <a:gd name="connsiteY2" fmla="*/ 397944 h 755864"/>
                      <a:gd name="connsiteX3" fmla="*/ 0 w 240150"/>
                      <a:gd name="connsiteY3" fmla="*/ 377932 h 755864"/>
                      <a:gd name="connsiteX4" fmla="*/ 120075 w 240150"/>
                      <a:gd name="connsiteY4" fmla="*/ 357920 h 755864"/>
                      <a:gd name="connsiteX5" fmla="*/ 120075 w 240150"/>
                      <a:gd name="connsiteY5" fmla="*/ 20012 h 755864"/>
                      <a:gd name="connsiteX6" fmla="*/ 240150 w 240150"/>
                      <a:gd name="connsiteY6" fmla="*/ 0 h 755864"/>
                      <a:gd name="connsiteX7" fmla="*/ 240150 w 240150"/>
                      <a:gd name="connsiteY7" fmla="*/ 393049 h 755864"/>
                      <a:gd name="connsiteX8" fmla="*/ 240150 w 240150"/>
                      <a:gd name="connsiteY8" fmla="*/ 755864 h 755864"/>
                      <a:gd name="connsiteX0" fmla="*/ 240150 w 240150"/>
                      <a:gd name="connsiteY0" fmla="*/ 755864 h 755864"/>
                      <a:gd name="connsiteX1" fmla="*/ 120075 w 240150"/>
                      <a:gd name="connsiteY1" fmla="*/ 735852 h 755864"/>
                      <a:gd name="connsiteX2" fmla="*/ 120075 w 240150"/>
                      <a:gd name="connsiteY2" fmla="*/ 397944 h 755864"/>
                      <a:gd name="connsiteX3" fmla="*/ 0 w 240150"/>
                      <a:gd name="connsiteY3" fmla="*/ 377932 h 755864"/>
                      <a:gd name="connsiteX4" fmla="*/ 120075 w 240150"/>
                      <a:gd name="connsiteY4" fmla="*/ 357920 h 755864"/>
                      <a:gd name="connsiteX5" fmla="*/ 120075 w 240150"/>
                      <a:gd name="connsiteY5" fmla="*/ 20012 h 755864"/>
                      <a:gd name="connsiteX6" fmla="*/ 240150 w 240150"/>
                      <a:gd name="connsiteY6" fmla="*/ 0 h 755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0150" h="755864" stroke="0" extrusionOk="0">
                        <a:moveTo>
                          <a:pt x="240150" y="755864"/>
                        </a:moveTo>
                        <a:cubicBezTo>
                          <a:pt x="175558" y="755806"/>
                          <a:pt x="119410" y="746612"/>
                          <a:pt x="120075" y="735852"/>
                        </a:cubicBezTo>
                        <a:cubicBezTo>
                          <a:pt x="117382" y="567238"/>
                          <a:pt x="131482" y="556074"/>
                          <a:pt x="120075" y="397944"/>
                        </a:cubicBezTo>
                        <a:cubicBezTo>
                          <a:pt x="119169" y="395612"/>
                          <a:pt x="70564" y="374924"/>
                          <a:pt x="0" y="377932"/>
                        </a:cubicBezTo>
                        <a:cubicBezTo>
                          <a:pt x="68508" y="378924"/>
                          <a:pt x="118174" y="370473"/>
                          <a:pt x="120075" y="357920"/>
                        </a:cubicBezTo>
                        <a:cubicBezTo>
                          <a:pt x="112875" y="199312"/>
                          <a:pt x="130336" y="182526"/>
                          <a:pt x="120075" y="20012"/>
                        </a:cubicBezTo>
                        <a:cubicBezTo>
                          <a:pt x="120203" y="6107"/>
                          <a:pt x="175252" y="3155"/>
                          <a:pt x="240150" y="0"/>
                        </a:cubicBezTo>
                        <a:cubicBezTo>
                          <a:pt x="257134" y="195592"/>
                          <a:pt x="229738" y="231867"/>
                          <a:pt x="240150" y="393049"/>
                        </a:cubicBezTo>
                        <a:cubicBezTo>
                          <a:pt x="250562" y="554231"/>
                          <a:pt x="253995" y="601965"/>
                          <a:pt x="240150" y="755864"/>
                        </a:cubicBezTo>
                        <a:close/>
                      </a:path>
                      <a:path w="240150" h="755864" fill="none" extrusionOk="0">
                        <a:moveTo>
                          <a:pt x="240150" y="755864"/>
                        </a:moveTo>
                        <a:cubicBezTo>
                          <a:pt x="172006" y="755905"/>
                          <a:pt x="120221" y="745369"/>
                          <a:pt x="120075" y="735852"/>
                        </a:cubicBezTo>
                        <a:cubicBezTo>
                          <a:pt x="109176" y="597117"/>
                          <a:pt x="108867" y="529793"/>
                          <a:pt x="120075" y="397944"/>
                        </a:cubicBezTo>
                        <a:cubicBezTo>
                          <a:pt x="117390" y="388833"/>
                          <a:pt x="68438" y="375325"/>
                          <a:pt x="0" y="377932"/>
                        </a:cubicBezTo>
                        <a:cubicBezTo>
                          <a:pt x="63869" y="377275"/>
                          <a:pt x="119479" y="369980"/>
                          <a:pt x="120075" y="357920"/>
                        </a:cubicBezTo>
                        <a:cubicBezTo>
                          <a:pt x="106651" y="256138"/>
                          <a:pt x="122685" y="169941"/>
                          <a:pt x="120075" y="20012"/>
                        </a:cubicBezTo>
                        <a:cubicBezTo>
                          <a:pt x="121422" y="19460"/>
                          <a:pt x="181244" y="5882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0025-8C07-42A7-BD8E-CAF9CDDC570C}"/>
              </a:ext>
            </a:extLst>
          </p:cNvPr>
          <p:cNvSpPr txBox="1"/>
          <p:nvPr/>
        </p:nvSpPr>
        <p:spPr>
          <a:xfrm>
            <a:off x="4084307" y="2377793"/>
            <a:ext cx="923330" cy="10452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混合精度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算子融合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梯度累积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20CD8-5297-49E1-8E1F-5C3C987A1103}"/>
              </a:ext>
            </a:extLst>
          </p:cNvPr>
          <p:cNvSpPr txBox="1"/>
          <p:nvPr/>
        </p:nvSpPr>
        <p:spPr>
          <a:xfrm>
            <a:off x="5552176" y="2377793"/>
            <a:ext cx="1457033" cy="1045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服务器架构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通信拓扑优化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存储系统优化</a:t>
            </a:r>
            <a:endParaRPr lang="en-US" dirty="0" err="1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38493A9-2521-5541-93F8-F32AF7CB2819}"/>
              </a:ext>
            </a:extLst>
          </p:cNvPr>
          <p:cNvSpPr/>
          <p:nvPr/>
        </p:nvSpPr>
        <p:spPr>
          <a:xfrm>
            <a:off x="2198798" y="1548139"/>
            <a:ext cx="81323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计算速率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=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单设备计算速率 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设备数 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多设备并行效率（加速比）</a:t>
            </a:r>
            <a:endParaRPr lang="en-US" altLang="zh-CN" sz="2000" dirty="0">
              <a:solidFill>
                <a:srgbClr val="374154"/>
              </a:solidFill>
              <a:latin typeface="+mj-ea"/>
              <a:ea typeface="+mj-ea"/>
            </a:endParaRPr>
          </a:p>
        </p:txBody>
      </p:sp>
      <p:sp>
        <p:nvSpPr>
          <p:cNvPr id="16" name="Left Brace 8">
            <a:extLst>
              <a:ext uri="{FF2B5EF4-FFF2-40B4-BE49-F238E27FC236}">
                <a16:creationId xmlns:a16="http://schemas.microsoft.com/office/drawing/2014/main" id="{B4267FFE-5501-3546-AE94-939064572179}"/>
              </a:ext>
            </a:extLst>
          </p:cNvPr>
          <p:cNvSpPr/>
          <p:nvPr/>
        </p:nvSpPr>
        <p:spPr>
          <a:xfrm rot="16200000">
            <a:off x="8393947" y="622507"/>
            <a:ext cx="240150" cy="2936919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50 w 240150"/>
                      <a:gd name="connsiteY0" fmla="*/ 2936919 h 2936919"/>
                      <a:gd name="connsiteX1" fmla="*/ 120075 w 240150"/>
                      <a:gd name="connsiteY1" fmla="*/ 2916907 h 2936919"/>
                      <a:gd name="connsiteX2" fmla="*/ 120075 w 240150"/>
                      <a:gd name="connsiteY2" fmla="*/ 2440762 h 2936919"/>
                      <a:gd name="connsiteX3" fmla="*/ 120075 w 240150"/>
                      <a:gd name="connsiteY3" fmla="*/ 2007469 h 2936919"/>
                      <a:gd name="connsiteX4" fmla="*/ 120075 w 240150"/>
                      <a:gd name="connsiteY4" fmla="*/ 1488471 h 2936919"/>
                      <a:gd name="connsiteX5" fmla="*/ 0 w 240150"/>
                      <a:gd name="connsiteY5" fmla="*/ 1468459 h 2936919"/>
                      <a:gd name="connsiteX6" fmla="*/ 120075 w 240150"/>
                      <a:gd name="connsiteY6" fmla="*/ 1448447 h 2936919"/>
                      <a:gd name="connsiteX7" fmla="*/ 120075 w 240150"/>
                      <a:gd name="connsiteY7" fmla="*/ 972302 h 2936919"/>
                      <a:gd name="connsiteX8" fmla="*/ 120075 w 240150"/>
                      <a:gd name="connsiteY8" fmla="*/ 524726 h 2936919"/>
                      <a:gd name="connsiteX9" fmla="*/ 120075 w 240150"/>
                      <a:gd name="connsiteY9" fmla="*/ 20012 h 2936919"/>
                      <a:gd name="connsiteX10" fmla="*/ 240150 w 240150"/>
                      <a:gd name="connsiteY10" fmla="*/ 0 h 2936919"/>
                      <a:gd name="connsiteX11" fmla="*/ 240150 w 240150"/>
                      <a:gd name="connsiteY11" fmla="*/ 499276 h 2936919"/>
                      <a:gd name="connsiteX12" fmla="*/ 240150 w 240150"/>
                      <a:gd name="connsiteY12" fmla="*/ 1027922 h 2936919"/>
                      <a:gd name="connsiteX13" fmla="*/ 240150 w 240150"/>
                      <a:gd name="connsiteY13" fmla="*/ 1556567 h 2936919"/>
                      <a:gd name="connsiteX14" fmla="*/ 240150 w 240150"/>
                      <a:gd name="connsiteY14" fmla="*/ 2085212 h 2936919"/>
                      <a:gd name="connsiteX15" fmla="*/ 240150 w 240150"/>
                      <a:gd name="connsiteY15" fmla="*/ 2936919 h 2936919"/>
                      <a:gd name="connsiteX0" fmla="*/ 240150 w 240150"/>
                      <a:gd name="connsiteY0" fmla="*/ 2936919 h 2936919"/>
                      <a:gd name="connsiteX1" fmla="*/ 120075 w 240150"/>
                      <a:gd name="connsiteY1" fmla="*/ 2916907 h 2936919"/>
                      <a:gd name="connsiteX2" fmla="*/ 120075 w 240150"/>
                      <a:gd name="connsiteY2" fmla="*/ 2469330 h 2936919"/>
                      <a:gd name="connsiteX3" fmla="*/ 120075 w 240150"/>
                      <a:gd name="connsiteY3" fmla="*/ 1978901 h 2936919"/>
                      <a:gd name="connsiteX4" fmla="*/ 120075 w 240150"/>
                      <a:gd name="connsiteY4" fmla="*/ 1488471 h 2936919"/>
                      <a:gd name="connsiteX5" fmla="*/ 0 w 240150"/>
                      <a:gd name="connsiteY5" fmla="*/ 1468459 h 2936919"/>
                      <a:gd name="connsiteX6" fmla="*/ 120075 w 240150"/>
                      <a:gd name="connsiteY6" fmla="*/ 1448447 h 2936919"/>
                      <a:gd name="connsiteX7" fmla="*/ 120075 w 240150"/>
                      <a:gd name="connsiteY7" fmla="*/ 958018 h 2936919"/>
                      <a:gd name="connsiteX8" fmla="*/ 120075 w 240150"/>
                      <a:gd name="connsiteY8" fmla="*/ 524726 h 2936919"/>
                      <a:gd name="connsiteX9" fmla="*/ 120075 w 240150"/>
                      <a:gd name="connsiteY9" fmla="*/ 20012 h 2936919"/>
                      <a:gd name="connsiteX10" fmla="*/ 240150 w 240150"/>
                      <a:gd name="connsiteY10" fmla="*/ 0 h 293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0150" h="2936919" stroke="0" extrusionOk="0">
                        <a:moveTo>
                          <a:pt x="240150" y="2936919"/>
                        </a:moveTo>
                        <a:cubicBezTo>
                          <a:pt x="175558" y="2936861"/>
                          <a:pt x="119410" y="2927667"/>
                          <a:pt x="120075" y="2916907"/>
                        </a:cubicBezTo>
                        <a:cubicBezTo>
                          <a:pt x="107281" y="2710146"/>
                          <a:pt x="126113" y="2556285"/>
                          <a:pt x="120075" y="2440762"/>
                        </a:cubicBezTo>
                        <a:cubicBezTo>
                          <a:pt x="114037" y="2325239"/>
                          <a:pt x="107549" y="2095960"/>
                          <a:pt x="120075" y="2007469"/>
                        </a:cubicBezTo>
                        <a:cubicBezTo>
                          <a:pt x="132601" y="1918978"/>
                          <a:pt x="124605" y="1593507"/>
                          <a:pt x="120075" y="1488471"/>
                        </a:cubicBezTo>
                        <a:cubicBezTo>
                          <a:pt x="115131" y="1481322"/>
                          <a:pt x="60251" y="1477153"/>
                          <a:pt x="0" y="1468459"/>
                        </a:cubicBezTo>
                        <a:cubicBezTo>
                          <a:pt x="68870" y="1469394"/>
                          <a:pt x="118531" y="1460365"/>
                          <a:pt x="120075" y="1448447"/>
                        </a:cubicBezTo>
                        <a:cubicBezTo>
                          <a:pt x="104584" y="1229878"/>
                          <a:pt x="128946" y="1197049"/>
                          <a:pt x="120075" y="972302"/>
                        </a:cubicBezTo>
                        <a:cubicBezTo>
                          <a:pt x="111204" y="747556"/>
                          <a:pt x="117625" y="650301"/>
                          <a:pt x="120075" y="524726"/>
                        </a:cubicBezTo>
                        <a:cubicBezTo>
                          <a:pt x="122525" y="399151"/>
                          <a:pt x="117818" y="210366"/>
                          <a:pt x="120075" y="20012"/>
                        </a:cubicBezTo>
                        <a:cubicBezTo>
                          <a:pt x="110502" y="9176"/>
                          <a:pt x="174993" y="-12159"/>
                          <a:pt x="240150" y="0"/>
                        </a:cubicBezTo>
                        <a:cubicBezTo>
                          <a:pt x="226277" y="221935"/>
                          <a:pt x="259528" y="326040"/>
                          <a:pt x="240150" y="499276"/>
                        </a:cubicBezTo>
                        <a:cubicBezTo>
                          <a:pt x="220772" y="672512"/>
                          <a:pt x="235980" y="872384"/>
                          <a:pt x="240150" y="1027922"/>
                        </a:cubicBezTo>
                        <a:cubicBezTo>
                          <a:pt x="244320" y="1183460"/>
                          <a:pt x="234267" y="1418880"/>
                          <a:pt x="240150" y="1556567"/>
                        </a:cubicBezTo>
                        <a:cubicBezTo>
                          <a:pt x="246033" y="1694254"/>
                          <a:pt x="221259" y="1857168"/>
                          <a:pt x="240150" y="2085212"/>
                        </a:cubicBezTo>
                        <a:cubicBezTo>
                          <a:pt x="259041" y="2313257"/>
                          <a:pt x="222499" y="2765911"/>
                          <a:pt x="240150" y="2936919"/>
                        </a:cubicBezTo>
                        <a:close/>
                      </a:path>
                      <a:path w="240150" h="2936919" fill="none" extrusionOk="0">
                        <a:moveTo>
                          <a:pt x="240150" y="2936919"/>
                        </a:moveTo>
                        <a:cubicBezTo>
                          <a:pt x="175808" y="2937613"/>
                          <a:pt x="119685" y="2925787"/>
                          <a:pt x="120075" y="2916907"/>
                        </a:cubicBezTo>
                        <a:cubicBezTo>
                          <a:pt x="111691" y="2815130"/>
                          <a:pt x="103165" y="2658038"/>
                          <a:pt x="120075" y="2469330"/>
                        </a:cubicBezTo>
                        <a:cubicBezTo>
                          <a:pt x="136985" y="2280622"/>
                          <a:pt x="98998" y="2140052"/>
                          <a:pt x="120075" y="1978901"/>
                        </a:cubicBezTo>
                        <a:cubicBezTo>
                          <a:pt x="141152" y="1817750"/>
                          <a:pt x="108301" y="1733652"/>
                          <a:pt x="120075" y="1488471"/>
                        </a:cubicBezTo>
                        <a:cubicBezTo>
                          <a:pt x="112432" y="1482682"/>
                          <a:pt x="60314" y="1461851"/>
                          <a:pt x="0" y="1468459"/>
                        </a:cubicBezTo>
                        <a:cubicBezTo>
                          <a:pt x="66095" y="1467927"/>
                          <a:pt x="121209" y="1459889"/>
                          <a:pt x="120075" y="1448447"/>
                        </a:cubicBezTo>
                        <a:cubicBezTo>
                          <a:pt x="136889" y="1270657"/>
                          <a:pt x="133207" y="1080308"/>
                          <a:pt x="120075" y="958018"/>
                        </a:cubicBezTo>
                        <a:cubicBezTo>
                          <a:pt x="106943" y="835728"/>
                          <a:pt x="102644" y="714787"/>
                          <a:pt x="120075" y="524726"/>
                        </a:cubicBezTo>
                        <a:cubicBezTo>
                          <a:pt x="137506" y="334665"/>
                          <a:pt x="104473" y="197068"/>
                          <a:pt x="120075" y="20012"/>
                        </a:cubicBezTo>
                        <a:cubicBezTo>
                          <a:pt x="125584" y="4964"/>
                          <a:pt x="175729" y="10467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238B594C-1F82-7C4F-94D3-D88C80C80F06}"/>
              </a:ext>
            </a:extLst>
          </p:cNvPr>
          <p:cNvSpPr txBox="1"/>
          <p:nvPr/>
        </p:nvSpPr>
        <p:spPr>
          <a:xfrm>
            <a:off x="8071372" y="2374312"/>
            <a:ext cx="923330" cy="10452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数据并行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张量并行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流水并行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B75488E-54D7-B14B-95BE-452254A16B74}"/>
              </a:ext>
            </a:extLst>
          </p:cNvPr>
          <p:cNvSpPr/>
          <p:nvPr/>
        </p:nvSpPr>
        <p:spPr bwMode="auto">
          <a:xfrm>
            <a:off x="5323900" y="1415108"/>
            <a:ext cx="1946695" cy="2164436"/>
          </a:xfrm>
          <a:prstGeom prst="rect">
            <a:avLst/>
          </a:prstGeom>
          <a:noFill/>
          <a:ln w="57150" cap="flat" cmpd="sng" algn="ctr">
            <a:solidFill>
              <a:srgbClr val="92D050"/>
            </a:solidFill>
            <a:prstDash val="sys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5308363">
                  <a:custGeom>
                    <a:avLst/>
                    <a:gdLst>
                      <a:gd name="connsiteX0" fmla="*/ 0 w 4824536"/>
                      <a:gd name="connsiteY0" fmla="*/ 0 h 1200329"/>
                      <a:gd name="connsiteX1" fmla="*/ 737465 w 4824536"/>
                      <a:gd name="connsiteY1" fmla="*/ 0 h 1200329"/>
                      <a:gd name="connsiteX2" fmla="*/ 1523175 w 4824536"/>
                      <a:gd name="connsiteY2" fmla="*/ 0 h 1200329"/>
                      <a:gd name="connsiteX3" fmla="*/ 2164149 w 4824536"/>
                      <a:gd name="connsiteY3" fmla="*/ 0 h 1200329"/>
                      <a:gd name="connsiteX4" fmla="*/ 2805123 w 4824536"/>
                      <a:gd name="connsiteY4" fmla="*/ 0 h 1200329"/>
                      <a:gd name="connsiteX5" fmla="*/ 3542588 w 4824536"/>
                      <a:gd name="connsiteY5" fmla="*/ 0 h 1200329"/>
                      <a:gd name="connsiteX6" fmla="*/ 4824536 w 4824536"/>
                      <a:gd name="connsiteY6" fmla="*/ 0 h 1200329"/>
                      <a:gd name="connsiteX7" fmla="*/ 4824536 w 4824536"/>
                      <a:gd name="connsiteY7" fmla="*/ 564155 h 1200329"/>
                      <a:gd name="connsiteX8" fmla="*/ 4824536 w 4824536"/>
                      <a:gd name="connsiteY8" fmla="*/ 1200329 h 1200329"/>
                      <a:gd name="connsiteX9" fmla="*/ 4183562 w 4824536"/>
                      <a:gd name="connsiteY9" fmla="*/ 1200329 h 1200329"/>
                      <a:gd name="connsiteX10" fmla="*/ 3590833 w 4824536"/>
                      <a:gd name="connsiteY10" fmla="*/ 1200329 h 1200329"/>
                      <a:gd name="connsiteX11" fmla="*/ 2901614 w 4824536"/>
                      <a:gd name="connsiteY11" fmla="*/ 1200329 h 1200329"/>
                      <a:gd name="connsiteX12" fmla="*/ 2260640 w 4824536"/>
                      <a:gd name="connsiteY12" fmla="*/ 1200329 h 1200329"/>
                      <a:gd name="connsiteX13" fmla="*/ 1667911 w 4824536"/>
                      <a:gd name="connsiteY13" fmla="*/ 1200329 h 1200329"/>
                      <a:gd name="connsiteX14" fmla="*/ 1123428 w 4824536"/>
                      <a:gd name="connsiteY14" fmla="*/ 1200329 h 1200329"/>
                      <a:gd name="connsiteX15" fmla="*/ 0 w 4824536"/>
                      <a:gd name="connsiteY15" fmla="*/ 1200329 h 1200329"/>
                      <a:gd name="connsiteX16" fmla="*/ 0 w 4824536"/>
                      <a:gd name="connsiteY16" fmla="*/ 576158 h 1200329"/>
                      <a:gd name="connsiteX17" fmla="*/ 0 w 4824536"/>
                      <a:gd name="connsiteY17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824536" h="1200329" extrusionOk="0">
                        <a:moveTo>
                          <a:pt x="0" y="0"/>
                        </a:moveTo>
                        <a:cubicBezTo>
                          <a:pt x="366627" y="452"/>
                          <a:pt x="490052" y="21015"/>
                          <a:pt x="737465" y="0"/>
                        </a:cubicBezTo>
                        <a:cubicBezTo>
                          <a:pt x="984878" y="-21015"/>
                          <a:pt x="1181776" y="31483"/>
                          <a:pt x="1523175" y="0"/>
                        </a:cubicBezTo>
                        <a:cubicBezTo>
                          <a:pt x="1864574" y="-31483"/>
                          <a:pt x="1847011" y="-24505"/>
                          <a:pt x="2164149" y="0"/>
                        </a:cubicBezTo>
                        <a:cubicBezTo>
                          <a:pt x="2481287" y="24505"/>
                          <a:pt x="2490076" y="-2048"/>
                          <a:pt x="2805123" y="0"/>
                        </a:cubicBezTo>
                        <a:cubicBezTo>
                          <a:pt x="3120170" y="2048"/>
                          <a:pt x="3322126" y="-27667"/>
                          <a:pt x="3542588" y="0"/>
                        </a:cubicBezTo>
                        <a:cubicBezTo>
                          <a:pt x="3763051" y="27667"/>
                          <a:pt x="4406336" y="37177"/>
                          <a:pt x="4824536" y="0"/>
                        </a:cubicBezTo>
                        <a:cubicBezTo>
                          <a:pt x="4800316" y="267208"/>
                          <a:pt x="4831979" y="426453"/>
                          <a:pt x="4824536" y="564155"/>
                        </a:cubicBezTo>
                        <a:cubicBezTo>
                          <a:pt x="4817093" y="701858"/>
                          <a:pt x="4851987" y="921705"/>
                          <a:pt x="4824536" y="1200329"/>
                        </a:cubicBezTo>
                        <a:cubicBezTo>
                          <a:pt x="4557190" y="1198825"/>
                          <a:pt x="4473513" y="1201814"/>
                          <a:pt x="4183562" y="1200329"/>
                        </a:cubicBezTo>
                        <a:cubicBezTo>
                          <a:pt x="3893611" y="1198844"/>
                          <a:pt x="3858190" y="1184216"/>
                          <a:pt x="3590833" y="1200329"/>
                        </a:cubicBezTo>
                        <a:cubicBezTo>
                          <a:pt x="3323476" y="1216442"/>
                          <a:pt x="3132273" y="1202813"/>
                          <a:pt x="2901614" y="1200329"/>
                        </a:cubicBezTo>
                        <a:cubicBezTo>
                          <a:pt x="2670955" y="1197845"/>
                          <a:pt x="2446157" y="1198278"/>
                          <a:pt x="2260640" y="1200329"/>
                        </a:cubicBezTo>
                        <a:cubicBezTo>
                          <a:pt x="2075123" y="1202380"/>
                          <a:pt x="1859026" y="1210286"/>
                          <a:pt x="1667911" y="1200329"/>
                        </a:cubicBezTo>
                        <a:cubicBezTo>
                          <a:pt x="1476796" y="1190372"/>
                          <a:pt x="1346615" y="1215474"/>
                          <a:pt x="1123428" y="1200329"/>
                        </a:cubicBezTo>
                        <a:cubicBezTo>
                          <a:pt x="900241" y="1185184"/>
                          <a:pt x="324601" y="1170269"/>
                          <a:pt x="0" y="1200329"/>
                        </a:cubicBezTo>
                        <a:cubicBezTo>
                          <a:pt x="-23195" y="892253"/>
                          <a:pt x="-22858" y="835522"/>
                          <a:pt x="0" y="576158"/>
                        </a:cubicBezTo>
                        <a:cubicBezTo>
                          <a:pt x="22858" y="316794"/>
                          <a:pt x="-16109" y="2336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889F764-A282-E04A-A22C-7C06E00CB240}"/>
              </a:ext>
            </a:extLst>
          </p:cNvPr>
          <p:cNvGrpSpPr/>
          <p:nvPr/>
        </p:nvGrpSpPr>
        <p:grpSpPr>
          <a:xfrm>
            <a:off x="6527303" y="4703813"/>
            <a:ext cx="4824536" cy="1200329"/>
            <a:chOff x="844924" y="1504503"/>
            <a:chExt cx="4824536" cy="120032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B6E29A7-4FBE-8C4B-A7EB-053FDECED4A1}"/>
                </a:ext>
              </a:extLst>
            </p:cNvPr>
            <p:cNvSpPr/>
            <p:nvPr/>
          </p:nvSpPr>
          <p:spPr bwMode="auto">
            <a:xfrm>
              <a:off x="844924" y="1504503"/>
              <a:ext cx="4824536" cy="1200329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325308363">
                    <a:custGeom>
                      <a:avLst/>
                      <a:gdLst>
                        <a:gd name="connsiteX0" fmla="*/ 0 w 4824536"/>
                        <a:gd name="connsiteY0" fmla="*/ 0 h 1200329"/>
                        <a:gd name="connsiteX1" fmla="*/ 737465 w 4824536"/>
                        <a:gd name="connsiteY1" fmla="*/ 0 h 1200329"/>
                        <a:gd name="connsiteX2" fmla="*/ 1523175 w 4824536"/>
                        <a:gd name="connsiteY2" fmla="*/ 0 h 1200329"/>
                        <a:gd name="connsiteX3" fmla="*/ 2164149 w 4824536"/>
                        <a:gd name="connsiteY3" fmla="*/ 0 h 1200329"/>
                        <a:gd name="connsiteX4" fmla="*/ 2805123 w 4824536"/>
                        <a:gd name="connsiteY4" fmla="*/ 0 h 1200329"/>
                        <a:gd name="connsiteX5" fmla="*/ 3542588 w 4824536"/>
                        <a:gd name="connsiteY5" fmla="*/ 0 h 1200329"/>
                        <a:gd name="connsiteX6" fmla="*/ 4824536 w 4824536"/>
                        <a:gd name="connsiteY6" fmla="*/ 0 h 1200329"/>
                        <a:gd name="connsiteX7" fmla="*/ 4824536 w 4824536"/>
                        <a:gd name="connsiteY7" fmla="*/ 564155 h 1200329"/>
                        <a:gd name="connsiteX8" fmla="*/ 4824536 w 4824536"/>
                        <a:gd name="connsiteY8" fmla="*/ 1200329 h 1200329"/>
                        <a:gd name="connsiteX9" fmla="*/ 4183562 w 4824536"/>
                        <a:gd name="connsiteY9" fmla="*/ 1200329 h 1200329"/>
                        <a:gd name="connsiteX10" fmla="*/ 3590833 w 4824536"/>
                        <a:gd name="connsiteY10" fmla="*/ 1200329 h 1200329"/>
                        <a:gd name="connsiteX11" fmla="*/ 2901614 w 4824536"/>
                        <a:gd name="connsiteY11" fmla="*/ 1200329 h 1200329"/>
                        <a:gd name="connsiteX12" fmla="*/ 2260640 w 4824536"/>
                        <a:gd name="connsiteY12" fmla="*/ 1200329 h 1200329"/>
                        <a:gd name="connsiteX13" fmla="*/ 1667911 w 4824536"/>
                        <a:gd name="connsiteY13" fmla="*/ 1200329 h 1200329"/>
                        <a:gd name="connsiteX14" fmla="*/ 1123428 w 4824536"/>
                        <a:gd name="connsiteY14" fmla="*/ 1200329 h 1200329"/>
                        <a:gd name="connsiteX15" fmla="*/ 0 w 4824536"/>
                        <a:gd name="connsiteY15" fmla="*/ 1200329 h 1200329"/>
                        <a:gd name="connsiteX16" fmla="*/ 0 w 4824536"/>
                        <a:gd name="connsiteY16" fmla="*/ 576158 h 1200329"/>
                        <a:gd name="connsiteX17" fmla="*/ 0 w 4824536"/>
                        <a:gd name="connsiteY17" fmla="*/ 0 h 12003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4824536" h="1200329" extrusionOk="0">
                          <a:moveTo>
                            <a:pt x="0" y="0"/>
                          </a:moveTo>
                          <a:cubicBezTo>
                            <a:pt x="366627" y="452"/>
                            <a:pt x="490052" y="21015"/>
                            <a:pt x="737465" y="0"/>
                          </a:cubicBezTo>
                          <a:cubicBezTo>
                            <a:pt x="984878" y="-21015"/>
                            <a:pt x="1181776" y="31483"/>
                            <a:pt x="1523175" y="0"/>
                          </a:cubicBezTo>
                          <a:cubicBezTo>
                            <a:pt x="1864574" y="-31483"/>
                            <a:pt x="1847011" y="-24505"/>
                            <a:pt x="2164149" y="0"/>
                          </a:cubicBezTo>
                          <a:cubicBezTo>
                            <a:pt x="2481287" y="24505"/>
                            <a:pt x="2490076" y="-2048"/>
                            <a:pt x="2805123" y="0"/>
                          </a:cubicBezTo>
                          <a:cubicBezTo>
                            <a:pt x="3120170" y="2048"/>
                            <a:pt x="3322126" y="-27667"/>
                            <a:pt x="3542588" y="0"/>
                          </a:cubicBezTo>
                          <a:cubicBezTo>
                            <a:pt x="3763051" y="27667"/>
                            <a:pt x="4406336" y="37177"/>
                            <a:pt x="4824536" y="0"/>
                          </a:cubicBezTo>
                          <a:cubicBezTo>
                            <a:pt x="4800316" y="267208"/>
                            <a:pt x="4831979" y="426453"/>
                            <a:pt x="4824536" y="564155"/>
                          </a:cubicBezTo>
                          <a:cubicBezTo>
                            <a:pt x="4817093" y="701858"/>
                            <a:pt x="4851987" y="921705"/>
                            <a:pt x="4824536" y="1200329"/>
                          </a:cubicBezTo>
                          <a:cubicBezTo>
                            <a:pt x="4557190" y="1198825"/>
                            <a:pt x="4473513" y="1201814"/>
                            <a:pt x="4183562" y="1200329"/>
                          </a:cubicBezTo>
                          <a:cubicBezTo>
                            <a:pt x="3893611" y="1198844"/>
                            <a:pt x="3858190" y="1184216"/>
                            <a:pt x="3590833" y="1200329"/>
                          </a:cubicBezTo>
                          <a:cubicBezTo>
                            <a:pt x="3323476" y="1216442"/>
                            <a:pt x="3132273" y="1202813"/>
                            <a:pt x="2901614" y="1200329"/>
                          </a:cubicBezTo>
                          <a:cubicBezTo>
                            <a:pt x="2670955" y="1197845"/>
                            <a:pt x="2446157" y="1198278"/>
                            <a:pt x="2260640" y="1200329"/>
                          </a:cubicBezTo>
                          <a:cubicBezTo>
                            <a:pt x="2075123" y="1202380"/>
                            <a:pt x="1859026" y="1210286"/>
                            <a:pt x="1667911" y="1200329"/>
                          </a:cubicBezTo>
                          <a:cubicBezTo>
                            <a:pt x="1476796" y="1190372"/>
                            <a:pt x="1346615" y="1215474"/>
                            <a:pt x="1123428" y="1200329"/>
                          </a:cubicBezTo>
                          <a:cubicBezTo>
                            <a:pt x="900241" y="1185184"/>
                            <a:pt x="324601" y="1170269"/>
                            <a:pt x="0" y="1200329"/>
                          </a:cubicBezTo>
                          <a:cubicBezTo>
                            <a:pt x="-23195" y="892253"/>
                            <a:pt x="-22858" y="835522"/>
                            <a:pt x="0" y="576158"/>
                          </a:cubicBezTo>
                          <a:cubicBezTo>
                            <a:pt x="22858" y="316794"/>
                            <a:pt x="-16109" y="23363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58A68F0-3290-8A43-A522-D1F3F1767B94}"/>
                </a:ext>
              </a:extLst>
            </p:cNvPr>
            <p:cNvGrpSpPr/>
            <p:nvPr/>
          </p:nvGrpSpPr>
          <p:grpSpPr>
            <a:xfrm>
              <a:off x="1019177" y="1610399"/>
              <a:ext cx="4550023" cy="1023870"/>
              <a:chOff x="7994622" y="1588799"/>
              <a:chExt cx="4551802" cy="1024269"/>
            </a:xfrm>
          </p:grpSpPr>
          <p:sp>
            <p:nvSpPr>
              <p:cNvPr id="23" name="矩形 17">
                <a:extLst>
                  <a:ext uri="{FF2B5EF4-FFF2-40B4-BE49-F238E27FC236}">
                    <a16:creationId xmlns:a16="http://schemas.microsoft.com/office/drawing/2014/main" id="{729228F6-F5C9-C54C-9F3D-9CC3F01B2BA9}"/>
                  </a:ext>
                </a:extLst>
              </p:cNvPr>
              <p:cNvSpPr/>
              <p:nvPr/>
            </p:nvSpPr>
            <p:spPr>
              <a:xfrm>
                <a:off x="7994622" y="1911947"/>
                <a:ext cx="1700558" cy="36947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 defTabSz="913746"/>
                <a:r>
                  <a:rPr lang="zh-CN" altLang="en-US" sz="2400" b="1" dirty="0">
                    <a:solidFill>
                      <a:srgbClr val="374154"/>
                    </a:solidFill>
                    <a:latin typeface="+mj-ea"/>
                    <a:ea typeface="+mj-ea"/>
                    <a:cs typeface="Arial" pitchFamily="34" charset="0"/>
                    <a:sym typeface="Huawei Sans" panose="020C0503030203020204" pitchFamily="34" charset="0"/>
                  </a:rPr>
                  <a:t>集群利用率</a:t>
                </a:r>
                <a:endParaRPr lang="zh-CN" altLang="en-US" sz="24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EB8F5AA9-F64D-8F4D-B0C3-BE0DFE68C171}"/>
                  </a:ext>
                </a:extLst>
              </p:cNvPr>
              <p:cNvSpPr/>
              <p:nvPr/>
            </p:nvSpPr>
            <p:spPr>
              <a:xfrm>
                <a:off x="9869503" y="1588799"/>
                <a:ext cx="2676921" cy="10242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defTabSz="913746">
                  <a:lnSpc>
                    <a:spcPct val="150000"/>
                  </a:lnSpc>
                  <a:buClr>
                    <a:srgbClr val="92D05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提升集群的利用率，降低应为通信、存储所引起的时延，让时间都在计算。</a:t>
                </a:r>
              </a:p>
            </p:txBody>
          </p:sp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AF12D62-39B7-8146-A0CB-F59105ADD0AF}"/>
              </a:ext>
            </a:extLst>
          </p:cNvPr>
          <p:cNvGrpSpPr/>
          <p:nvPr/>
        </p:nvGrpSpPr>
        <p:grpSpPr>
          <a:xfrm>
            <a:off x="844924" y="4709696"/>
            <a:ext cx="4824536" cy="1200329"/>
            <a:chOff x="844924" y="3262964"/>
            <a:chExt cx="4824536" cy="1200329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5483665-DFDA-1841-84A7-BF4DED294210}"/>
                </a:ext>
              </a:extLst>
            </p:cNvPr>
            <p:cNvGrpSpPr/>
            <p:nvPr/>
          </p:nvGrpSpPr>
          <p:grpSpPr>
            <a:xfrm>
              <a:off x="1120507" y="3356769"/>
              <a:ext cx="4332439" cy="1023742"/>
              <a:chOff x="8095991" y="1610934"/>
              <a:chExt cx="4334133" cy="1024142"/>
            </a:xfrm>
          </p:grpSpPr>
          <p:sp>
            <p:nvSpPr>
              <p:cNvPr id="28" name="矩形 17">
                <a:extLst>
                  <a:ext uri="{FF2B5EF4-FFF2-40B4-BE49-F238E27FC236}">
                    <a16:creationId xmlns:a16="http://schemas.microsoft.com/office/drawing/2014/main" id="{5539E686-9E5D-314A-9230-19E134804895}"/>
                  </a:ext>
                </a:extLst>
              </p:cNvPr>
              <p:cNvSpPr/>
              <p:nvPr/>
            </p:nvSpPr>
            <p:spPr>
              <a:xfrm>
                <a:off x="8095991" y="1989163"/>
                <a:ext cx="1645639" cy="36947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 defTabSz="913746"/>
                <a:r>
                  <a:rPr lang="zh-CN" altLang="en-US" sz="2400" b="1" dirty="0">
                    <a:solidFill>
                      <a:srgbClr val="374154"/>
                    </a:solidFill>
                    <a:latin typeface="+mj-ea"/>
                    <a:ea typeface="+mj-ea"/>
                    <a:cs typeface="Arial" pitchFamily="34" charset="0"/>
                    <a:sym typeface="Huawei Sans" panose="020C0503030203020204" pitchFamily="34" charset="0"/>
                  </a:rPr>
                  <a:t>集群加速比</a:t>
                </a:r>
                <a:endParaRPr lang="zh-CN" altLang="en-US" sz="24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1CCC1032-E6D3-9549-A502-56C6347DAAB2}"/>
                  </a:ext>
                </a:extLst>
              </p:cNvPr>
              <p:cNvSpPr/>
              <p:nvPr/>
            </p:nvSpPr>
            <p:spPr>
              <a:xfrm>
                <a:off x="10017321" y="1610934"/>
                <a:ext cx="2412803" cy="1024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defTabSz="913746">
                  <a:lnSpc>
                    <a:spcPct val="150000"/>
                  </a:lnSpc>
                  <a:buClr>
                    <a:srgbClr val="92D05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rgbClr val="374154"/>
                    </a:solidFill>
                    <a:latin typeface="+mj-ea"/>
                    <a:cs typeface="Arial" pitchFamily="34" charset="0"/>
                  </a:rPr>
                  <a:t>尽可能提升 </a:t>
                </a:r>
                <a:r>
                  <a:rPr lang="en-US" altLang="zh-CN" sz="1400" dirty="0">
                    <a:solidFill>
                      <a:srgbClr val="374154"/>
                    </a:solidFill>
                    <a:latin typeface="+mj-ea"/>
                    <a:cs typeface="Arial" pitchFamily="34" charset="0"/>
                  </a:rPr>
                  <a:t>AI</a:t>
                </a:r>
                <a:r>
                  <a:rPr lang="zh-CN" altLang="en-US" sz="1400" dirty="0">
                    <a:solidFill>
                      <a:srgbClr val="374154"/>
                    </a:solidFill>
                    <a:latin typeface="+mj-ea"/>
                    <a:cs typeface="Arial" pitchFamily="34" charset="0"/>
                  </a:rPr>
                  <a:t> 集群加速比，减少边际效应带来的影响。</a:t>
                </a:r>
                <a:endParaRPr lang="zh-CN" altLang="en-US" sz="14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endParaRPr>
              </a:p>
            </p:txBody>
          </p: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C884DCF-EE1E-DE44-A19E-1CBED41D50DE}"/>
                </a:ext>
              </a:extLst>
            </p:cNvPr>
            <p:cNvSpPr/>
            <p:nvPr/>
          </p:nvSpPr>
          <p:spPr bwMode="auto">
            <a:xfrm>
              <a:off x="844924" y="3262964"/>
              <a:ext cx="4824536" cy="1200329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325308363">
                    <a:custGeom>
                      <a:avLst/>
                      <a:gdLst>
                        <a:gd name="connsiteX0" fmla="*/ 0 w 4824536"/>
                        <a:gd name="connsiteY0" fmla="*/ 0 h 1200329"/>
                        <a:gd name="connsiteX1" fmla="*/ 737465 w 4824536"/>
                        <a:gd name="connsiteY1" fmla="*/ 0 h 1200329"/>
                        <a:gd name="connsiteX2" fmla="*/ 1523175 w 4824536"/>
                        <a:gd name="connsiteY2" fmla="*/ 0 h 1200329"/>
                        <a:gd name="connsiteX3" fmla="*/ 2164149 w 4824536"/>
                        <a:gd name="connsiteY3" fmla="*/ 0 h 1200329"/>
                        <a:gd name="connsiteX4" fmla="*/ 2805123 w 4824536"/>
                        <a:gd name="connsiteY4" fmla="*/ 0 h 1200329"/>
                        <a:gd name="connsiteX5" fmla="*/ 3542588 w 4824536"/>
                        <a:gd name="connsiteY5" fmla="*/ 0 h 1200329"/>
                        <a:gd name="connsiteX6" fmla="*/ 4824536 w 4824536"/>
                        <a:gd name="connsiteY6" fmla="*/ 0 h 1200329"/>
                        <a:gd name="connsiteX7" fmla="*/ 4824536 w 4824536"/>
                        <a:gd name="connsiteY7" fmla="*/ 564155 h 1200329"/>
                        <a:gd name="connsiteX8" fmla="*/ 4824536 w 4824536"/>
                        <a:gd name="connsiteY8" fmla="*/ 1200329 h 1200329"/>
                        <a:gd name="connsiteX9" fmla="*/ 4183562 w 4824536"/>
                        <a:gd name="connsiteY9" fmla="*/ 1200329 h 1200329"/>
                        <a:gd name="connsiteX10" fmla="*/ 3590833 w 4824536"/>
                        <a:gd name="connsiteY10" fmla="*/ 1200329 h 1200329"/>
                        <a:gd name="connsiteX11" fmla="*/ 2901614 w 4824536"/>
                        <a:gd name="connsiteY11" fmla="*/ 1200329 h 1200329"/>
                        <a:gd name="connsiteX12" fmla="*/ 2260640 w 4824536"/>
                        <a:gd name="connsiteY12" fmla="*/ 1200329 h 1200329"/>
                        <a:gd name="connsiteX13" fmla="*/ 1667911 w 4824536"/>
                        <a:gd name="connsiteY13" fmla="*/ 1200329 h 1200329"/>
                        <a:gd name="connsiteX14" fmla="*/ 1123428 w 4824536"/>
                        <a:gd name="connsiteY14" fmla="*/ 1200329 h 1200329"/>
                        <a:gd name="connsiteX15" fmla="*/ 0 w 4824536"/>
                        <a:gd name="connsiteY15" fmla="*/ 1200329 h 1200329"/>
                        <a:gd name="connsiteX16" fmla="*/ 0 w 4824536"/>
                        <a:gd name="connsiteY16" fmla="*/ 576158 h 1200329"/>
                        <a:gd name="connsiteX17" fmla="*/ 0 w 4824536"/>
                        <a:gd name="connsiteY17" fmla="*/ 0 h 12003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4824536" h="1200329" extrusionOk="0">
                          <a:moveTo>
                            <a:pt x="0" y="0"/>
                          </a:moveTo>
                          <a:cubicBezTo>
                            <a:pt x="366627" y="452"/>
                            <a:pt x="490052" y="21015"/>
                            <a:pt x="737465" y="0"/>
                          </a:cubicBezTo>
                          <a:cubicBezTo>
                            <a:pt x="984878" y="-21015"/>
                            <a:pt x="1181776" y="31483"/>
                            <a:pt x="1523175" y="0"/>
                          </a:cubicBezTo>
                          <a:cubicBezTo>
                            <a:pt x="1864574" y="-31483"/>
                            <a:pt x="1847011" y="-24505"/>
                            <a:pt x="2164149" y="0"/>
                          </a:cubicBezTo>
                          <a:cubicBezTo>
                            <a:pt x="2481287" y="24505"/>
                            <a:pt x="2490076" y="-2048"/>
                            <a:pt x="2805123" y="0"/>
                          </a:cubicBezTo>
                          <a:cubicBezTo>
                            <a:pt x="3120170" y="2048"/>
                            <a:pt x="3322126" y="-27667"/>
                            <a:pt x="3542588" y="0"/>
                          </a:cubicBezTo>
                          <a:cubicBezTo>
                            <a:pt x="3763051" y="27667"/>
                            <a:pt x="4406336" y="37177"/>
                            <a:pt x="4824536" y="0"/>
                          </a:cubicBezTo>
                          <a:cubicBezTo>
                            <a:pt x="4800316" y="267208"/>
                            <a:pt x="4831979" y="426453"/>
                            <a:pt x="4824536" y="564155"/>
                          </a:cubicBezTo>
                          <a:cubicBezTo>
                            <a:pt x="4817093" y="701858"/>
                            <a:pt x="4851987" y="921705"/>
                            <a:pt x="4824536" y="1200329"/>
                          </a:cubicBezTo>
                          <a:cubicBezTo>
                            <a:pt x="4557190" y="1198825"/>
                            <a:pt x="4473513" y="1201814"/>
                            <a:pt x="4183562" y="1200329"/>
                          </a:cubicBezTo>
                          <a:cubicBezTo>
                            <a:pt x="3893611" y="1198844"/>
                            <a:pt x="3858190" y="1184216"/>
                            <a:pt x="3590833" y="1200329"/>
                          </a:cubicBezTo>
                          <a:cubicBezTo>
                            <a:pt x="3323476" y="1216442"/>
                            <a:pt x="3132273" y="1202813"/>
                            <a:pt x="2901614" y="1200329"/>
                          </a:cubicBezTo>
                          <a:cubicBezTo>
                            <a:pt x="2670955" y="1197845"/>
                            <a:pt x="2446157" y="1198278"/>
                            <a:pt x="2260640" y="1200329"/>
                          </a:cubicBezTo>
                          <a:cubicBezTo>
                            <a:pt x="2075123" y="1202380"/>
                            <a:pt x="1859026" y="1210286"/>
                            <a:pt x="1667911" y="1200329"/>
                          </a:cubicBezTo>
                          <a:cubicBezTo>
                            <a:pt x="1476796" y="1190372"/>
                            <a:pt x="1346615" y="1215474"/>
                            <a:pt x="1123428" y="1200329"/>
                          </a:cubicBezTo>
                          <a:cubicBezTo>
                            <a:pt x="900241" y="1185184"/>
                            <a:pt x="324601" y="1170269"/>
                            <a:pt x="0" y="1200329"/>
                          </a:cubicBezTo>
                          <a:cubicBezTo>
                            <a:pt x="-23195" y="892253"/>
                            <a:pt x="-22858" y="835522"/>
                            <a:pt x="0" y="576158"/>
                          </a:cubicBezTo>
                          <a:cubicBezTo>
                            <a:pt x="22858" y="316794"/>
                            <a:pt x="-16109" y="23363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045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6" grpId="0" animBg="1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了解从小模型到大模型，大模型带来的优点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了解了大模型训练需要</a:t>
            </a:r>
            <a:r>
              <a:rPr lang="en-US" altLang="zh-CN" dirty="0"/>
              <a:t>AI</a:t>
            </a:r>
            <a:r>
              <a:rPr lang="zh-CN" altLang="en-US" dirty="0"/>
              <a:t>集群，去降低模型训练时间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了解通过集群架构、通信、存储来提升</a:t>
            </a:r>
            <a:r>
              <a:rPr lang="en-US" altLang="zh-CN" dirty="0"/>
              <a:t>AI</a:t>
            </a:r>
            <a:r>
              <a:rPr lang="zh-CN" altLang="en-US" dirty="0"/>
              <a:t>集群加速比和利用率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843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4C7607A-74F0-D342-B1BA-D53CE0FB80BB}"/>
              </a:ext>
            </a:extLst>
          </p:cNvPr>
          <p:cNvSpPr/>
          <p:nvPr/>
        </p:nvSpPr>
        <p:spPr>
          <a:xfrm>
            <a:off x="279041" y="2125394"/>
            <a:ext cx="2220648" cy="2202539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2220648"/>
                      <a:gd name="connsiteY0" fmla="*/ 0 h 2202539"/>
                      <a:gd name="connsiteX1" fmla="*/ 510749 w 2220648"/>
                      <a:gd name="connsiteY1" fmla="*/ 0 h 2202539"/>
                      <a:gd name="connsiteX2" fmla="*/ 1021498 w 2220648"/>
                      <a:gd name="connsiteY2" fmla="*/ 0 h 2202539"/>
                      <a:gd name="connsiteX3" fmla="*/ 1621073 w 2220648"/>
                      <a:gd name="connsiteY3" fmla="*/ 0 h 2202539"/>
                      <a:gd name="connsiteX4" fmla="*/ 2220648 w 2220648"/>
                      <a:gd name="connsiteY4" fmla="*/ 0 h 2202539"/>
                      <a:gd name="connsiteX5" fmla="*/ 2220648 w 2220648"/>
                      <a:gd name="connsiteY5" fmla="*/ 484559 h 2202539"/>
                      <a:gd name="connsiteX6" fmla="*/ 2220648 w 2220648"/>
                      <a:gd name="connsiteY6" fmla="*/ 969117 h 2202539"/>
                      <a:gd name="connsiteX7" fmla="*/ 2220648 w 2220648"/>
                      <a:gd name="connsiteY7" fmla="*/ 1519752 h 2202539"/>
                      <a:gd name="connsiteX8" fmla="*/ 2220648 w 2220648"/>
                      <a:gd name="connsiteY8" fmla="*/ 2202539 h 2202539"/>
                      <a:gd name="connsiteX9" fmla="*/ 1687692 w 2220648"/>
                      <a:gd name="connsiteY9" fmla="*/ 2202539 h 2202539"/>
                      <a:gd name="connsiteX10" fmla="*/ 1132530 w 2220648"/>
                      <a:gd name="connsiteY10" fmla="*/ 2202539 h 2202539"/>
                      <a:gd name="connsiteX11" fmla="*/ 555162 w 2220648"/>
                      <a:gd name="connsiteY11" fmla="*/ 2202539 h 2202539"/>
                      <a:gd name="connsiteX12" fmla="*/ 0 w 2220648"/>
                      <a:gd name="connsiteY12" fmla="*/ 2202539 h 2202539"/>
                      <a:gd name="connsiteX13" fmla="*/ 0 w 2220648"/>
                      <a:gd name="connsiteY13" fmla="*/ 1629879 h 2202539"/>
                      <a:gd name="connsiteX14" fmla="*/ 0 w 2220648"/>
                      <a:gd name="connsiteY14" fmla="*/ 1079244 h 2202539"/>
                      <a:gd name="connsiteX15" fmla="*/ 0 w 2220648"/>
                      <a:gd name="connsiteY15" fmla="*/ 550635 h 2202539"/>
                      <a:gd name="connsiteX16" fmla="*/ 0 w 2220648"/>
                      <a:gd name="connsiteY16" fmla="*/ 0 h 2202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20648" h="2202539" extrusionOk="0">
                        <a:moveTo>
                          <a:pt x="0" y="0"/>
                        </a:moveTo>
                        <a:cubicBezTo>
                          <a:pt x="142256" y="-10718"/>
                          <a:pt x="304978" y="25319"/>
                          <a:pt x="510749" y="0"/>
                        </a:cubicBezTo>
                        <a:cubicBezTo>
                          <a:pt x="716520" y="-25319"/>
                          <a:pt x="790361" y="-5362"/>
                          <a:pt x="1021498" y="0"/>
                        </a:cubicBezTo>
                        <a:cubicBezTo>
                          <a:pt x="1252635" y="5362"/>
                          <a:pt x="1411276" y="-2417"/>
                          <a:pt x="1621073" y="0"/>
                        </a:cubicBezTo>
                        <a:cubicBezTo>
                          <a:pt x="1830870" y="2417"/>
                          <a:pt x="2017132" y="10876"/>
                          <a:pt x="2220648" y="0"/>
                        </a:cubicBezTo>
                        <a:cubicBezTo>
                          <a:pt x="2233589" y="211148"/>
                          <a:pt x="2226673" y="244863"/>
                          <a:pt x="2220648" y="484559"/>
                        </a:cubicBezTo>
                        <a:cubicBezTo>
                          <a:pt x="2214623" y="724255"/>
                          <a:pt x="2205187" y="869062"/>
                          <a:pt x="2220648" y="969117"/>
                        </a:cubicBezTo>
                        <a:cubicBezTo>
                          <a:pt x="2236109" y="1069172"/>
                          <a:pt x="2219704" y="1369891"/>
                          <a:pt x="2220648" y="1519752"/>
                        </a:cubicBezTo>
                        <a:cubicBezTo>
                          <a:pt x="2221592" y="1669613"/>
                          <a:pt x="2252699" y="1984275"/>
                          <a:pt x="2220648" y="2202539"/>
                        </a:cubicBezTo>
                        <a:cubicBezTo>
                          <a:pt x="2059803" y="2185861"/>
                          <a:pt x="1924246" y="2226110"/>
                          <a:pt x="1687692" y="2202539"/>
                        </a:cubicBezTo>
                        <a:cubicBezTo>
                          <a:pt x="1451138" y="2178968"/>
                          <a:pt x="1374902" y="2181832"/>
                          <a:pt x="1132530" y="2202539"/>
                        </a:cubicBezTo>
                        <a:cubicBezTo>
                          <a:pt x="890158" y="2223246"/>
                          <a:pt x="692047" y="2184948"/>
                          <a:pt x="555162" y="2202539"/>
                        </a:cubicBezTo>
                        <a:cubicBezTo>
                          <a:pt x="418277" y="2220130"/>
                          <a:pt x="180368" y="2175892"/>
                          <a:pt x="0" y="2202539"/>
                        </a:cubicBezTo>
                        <a:cubicBezTo>
                          <a:pt x="-19419" y="1993615"/>
                          <a:pt x="-15122" y="1758069"/>
                          <a:pt x="0" y="1629879"/>
                        </a:cubicBezTo>
                        <a:cubicBezTo>
                          <a:pt x="15122" y="1501689"/>
                          <a:pt x="-26666" y="1230542"/>
                          <a:pt x="0" y="1079244"/>
                        </a:cubicBezTo>
                        <a:cubicBezTo>
                          <a:pt x="26666" y="927946"/>
                          <a:pt x="-20410" y="762583"/>
                          <a:pt x="0" y="550635"/>
                        </a:cubicBezTo>
                        <a:cubicBezTo>
                          <a:pt x="20410" y="338687"/>
                          <a:pt x="25680" y="11224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54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1" y="605525"/>
            <a:ext cx="11161239" cy="589190"/>
          </a:xfrm>
        </p:spPr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3"/>
            <a:ext cx="11161240" cy="4767691"/>
          </a:xfrm>
        </p:spPr>
        <p:txBody>
          <a:bodyPr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 </a:t>
            </a:r>
            <a:r>
              <a:rPr lang="en-US" altLang="zh-CN" sz="2400" b="1" dirty="0">
                <a:latin typeface="Gill Sans MT" panose="020B0502020104020203" pitchFamily="34" charset="0"/>
              </a:rPr>
              <a:t>+</a:t>
            </a:r>
            <a:r>
              <a:rPr lang="zh-CN" altLang="en-US" sz="2400" b="1" dirty="0">
                <a:latin typeface="Gill Sans MT" panose="020B0502020104020203" pitchFamily="34" charset="0"/>
              </a:rPr>
              <a:t> 大模型：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集群服务器形态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集群训练的指标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集群服务器架构：</a:t>
            </a:r>
            <a:r>
              <a:rPr lang="zh-CN" altLang="en-US" sz="2000" dirty="0">
                <a:latin typeface="Gill Sans MT" panose="020B0502020104020203" pitchFamily="34" charset="0"/>
              </a:rPr>
              <a:t>参数服务器模式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同步与异步并行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集群通讯方式：</a:t>
            </a:r>
            <a:r>
              <a:rPr lang="zh-CN" altLang="en-US" sz="2000" dirty="0">
                <a:latin typeface="Gill Sans MT" panose="020B0502020104020203" pitchFamily="34" charset="0"/>
              </a:rPr>
              <a:t>通信硬件实现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集群组网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集群软件通信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通信实现方式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分布式通讯原语：</a:t>
            </a:r>
            <a:r>
              <a:rPr lang="zh-CN" altLang="en-US" sz="2000" dirty="0">
                <a:latin typeface="Gill Sans MT" panose="020B0502020104020203" pitchFamily="34" charset="0"/>
              </a:rPr>
              <a:t>通信源语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点对点通信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集合通信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分布式存储系统</a:t>
            </a:r>
            <a:r>
              <a:rPr lang="zh-CN" altLang="en-US" sz="2000" b="1" dirty="0">
                <a:latin typeface="Gill Sans MT" panose="020B0502020104020203" pitchFamily="34" charset="0"/>
              </a:rPr>
              <a:t>：</a:t>
            </a:r>
            <a:r>
              <a:rPr lang="zh-CN" altLang="en-US" sz="2000" dirty="0">
                <a:latin typeface="Gill Sans MT" panose="020B0502020104020203" pitchFamily="34" charset="0"/>
              </a:rPr>
              <a:t>大模型权重存储方式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多级存储系统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集群回顾：</a:t>
            </a:r>
            <a:r>
              <a:rPr lang="en-US" altLang="zh-CN" sz="2000" dirty="0">
                <a:latin typeface="Gill Sans MT" panose="020B0502020104020203" pitchFamily="34" charset="0"/>
              </a:rPr>
              <a:t>NVIDIA</a:t>
            </a:r>
            <a:r>
              <a:rPr lang="zh-CN" altLang="en-US" sz="2000" dirty="0">
                <a:latin typeface="Gill Sans MT" panose="020B0502020104020203" pitchFamily="34" charset="0"/>
              </a:rPr>
              <a:t> 与 </a:t>
            </a:r>
            <a:r>
              <a:rPr lang="en-US" altLang="zh-CN" sz="2000" dirty="0"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latin typeface="Gill Sans MT" panose="020B0502020104020203" pitchFamily="34" charset="0"/>
              </a:rPr>
              <a:t> 超级计算节点</a:t>
            </a:r>
            <a:r>
              <a:rPr lang="en-US" altLang="zh-CN" sz="2000" dirty="0">
                <a:latin typeface="Gill Sans MT" panose="020B0502020104020203" pitchFamily="34" charset="0"/>
              </a:rPr>
              <a:t>POD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64AF547-6EC3-EE46-AD20-251EB488FE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大模型训练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需要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集群 </a:t>
            </a:r>
          </a:p>
        </p:txBody>
      </p:sp>
    </p:spTree>
    <p:extLst>
      <p:ext uri="{BB962C8B-B14F-4D97-AF65-F5344CB8AC3E}">
        <p14:creationId xmlns:p14="http://schemas.microsoft.com/office/powerpoint/2010/main" val="3123159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7E0F07-97BA-A04A-A03C-A75925B2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人工智能发展与大模型关系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EA74B3F0-9443-7245-BB5A-7F792AE8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937" y="1556792"/>
            <a:ext cx="11302887" cy="426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00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4912-0C3A-456C-9ADB-CB2688F4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+</a:t>
            </a:r>
            <a:r>
              <a:rPr lang="zh-CN" altLang="en-US" dirty="0">
                <a:solidFill>
                  <a:srgbClr val="C00000"/>
                </a:solidFill>
              </a:rPr>
              <a:t> 小模型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A4206-9750-480A-9BB5-F98033F1CA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容易训练、快速部署应用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创新优化快，学术和工业界紧密结合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烟囱式发展，一个模型一个任务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需要投入大量算法人员进行优化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800" b="1" dirty="0"/>
              <a:t>e.g. </a:t>
            </a:r>
            <a:r>
              <a:rPr lang="zh-CN" altLang="en-US" sz="1800" b="1" dirty="0"/>
              <a:t>视觉模型：</a:t>
            </a:r>
            <a:endParaRPr lang="en-US" altLang="zh-CN" sz="1800" b="1" dirty="0"/>
          </a:p>
          <a:p>
            <a:pPr lvl="1"/>
            <a:r>
              <a:rPr lang="zh-CN" altLang="en-US" sz="1600" dirty="0"/>
              <a:t> </a:t>
            </a:r>
            <a:r>
              <a:rPr lang="en-US" altLang="zh-CN" sz="1600" dirty="0"/>
              <a:t>MobileNet</a:t>
            </a:r>
            <a:r>
              <a:rPr lang="zh-CN" altLang="en-US" sz="1600" dirty="0"/>
              <a:t> </a:t>
            </a:r>
            <a:r>
              <a:rPr lang="en-US" altLang="zh-CN" sz="1600" dirty="0"/>
              <a:t>&gt;</a:t>
            </a:r>
            <a:r>
              <a:rPr lang="zh-CN" altLang="en-US" sz="1600" dirty="0"/>
              <a:t> 轻量化结构</a:t>
            </a:r>
            <a:endParaRPr lang="en-US" altLang="zh-CN" sz="1600" dirty="0"/>
          </a:p>
          <a:p>
            <a:pPr lvl="1"/>
            <a:r>
              <a:rPr lang="en-US" sz="1600" dirty="0"/>
              <a:t>YOLO</a:t>
            </a:r>
            <a:r>
              <a:rPr lang="en-US" altLang="zh-CN" sz="1600" dirty="0"/>
              <a:t>/SSD</a:t>
            </a:r>
            <a:r>
              <a:rPr lang="zh-CN" altLang="en-US" sz="1600" dirty="0"/>
              <a:t> </a:t>
            </a:r>
            <a:r>
              <a:rPr lang="en-US" altLang="zh-CN" sz="1600" dirty="0"/>
              <a:t>&gt;</a:t>
            </a:r>
            <a:r>
              <a:rPr lang="zh-CN" altLang="en-US" sz="1600" dirty="0"/>
              <a:t> 检测与分割</a:t>
            </a:r>
            <a:endParaRPr lang="en-US" sz="1600" dirty="0"/>
          </a:p>
        </p:txBody>
      </p:sp>
      <p:pic>
        <p:nvPicPr>
          <p:cNvPr id="1026" name="Picture 2" descr="SE-ResNeXt-101(32x4d) &#10;95 &#10;SE-ResNeX -50(32x4d) &#10;aeption &#10;SE-ResNet 1 &#10;NASNet-A-Large &#10;Ilnception-ResNet-v2 &#10;SENet-154 &#10;IPathNet-131 &#10;eXt-101(64x4d) &#10;DenseNet-2010 &#10;sNet-152 &#10;FB-ResNet-152 &#10;'ResNet-50 &#10;nseNet-169 &#10;DualPathNet-68 &#10;Caffe-ResNet-101 &#10;DenseNet-121 &#10;CNAS t- -Mobile &#10;• ResNet-34 &#10;BN-lnception &#10;MobileNet-v2 &#10;90 &#10;esNet-18 &#10;MobileNet-v1 &#10;GoogLeNet &#10;ShuffleNet &#10;SqueezeNet-v1.1 &#10;SqueezeNet-v 1.0 &#10;80 &#10;AlexNet &#10;5 &#10;VGG-13 BN &#10;VGG-II &#10;BN &#10;VGG-19 BN &#10;VGG-16 BN &#10;VGG-19 &#10;VGG-16 &#10;VGG-II &#10;10 &#10;VGG-13 &#10;IM &#10;5M IOM &#10;15 &#10;50M 75M IOOM &#10;150M &#10;20 &#10;25 &#10;Operations [G-FLOPs]">
            <a:extLst>
              <a:ext uri="{FF2B5EF4-FFF2-40B4-BE49-F238E27FC236}">
                <a16:creationId xmlns:a16="http://schemas.microsoft.com/office/drawing/2014/main" id="{31D51999-43F8-4BB2-92EC-27F69887E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8381" y="1054230"/>
            <a:ext cx="5256284" cy="524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417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4912-0C3A-456C-9ADB-CB2688F4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 </a:t>
            </a:r>
            <a:r>
              <a:rPr lang="en-US" altLang="zh-CN" dirty="0"/>
              <a:t>+</a:t>
            </a:r>
            <a:r>
              <a:rPr lang="zh-CN" altLang="en-US" dirty="0"/>
              <a:t> 大</a:t>
            </a:r>
            <a:r>
              <a:rPr lang="zh-CN" altLang="en-US" dirty="0">
                <a:solidFill>
                  <a:srgbClr val="C00000"/>
                </a:solidFill>
              </a:rPr>
              <a:t>模型（</a:t>
            </a:r>
            <a:r>
              <a:rPr lang="en-US" altLang="zh-CN" dirty="0">
                <a:solidFill>
                  <a:srgbClr val="C00000"/>
                </a:solidFill>
              </a:rPr>
              <a:t>Foundation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Models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A4206-9750-480A-9BB5-F98033F1CA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747643" cy="499491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solidFill>
                  <a:srgbClr val="C00000"/>
                </a:solidFill>
              </a:rPr>
              <a:t>自监督学习方法</a:t>
            </a:r>
            <a:r>
              <a:rPr lang="zh-CN" altLang="en-US" sz="1800" dirty="0"/>
              <a:t>，可以减少数据标注，降低训练研发成本</a:t>
            </a:r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solidFill>
                  <a:srgbClr val="C00000"/>
                </a:solidFill>
              </a:rPr>
              <a:t>模型参数规模越大</a:t>
            </a:r>
            <a:r>
              <a:rPr lang="zh-CN" altLang="en-US" sz="1800" dirty="0"/>
              <a:t>，有望进一步突破现有模型结构的精度局限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solidFill>
                  <a:srgbClr val="C00000"/>
                </a:solidFill>
              </a:rPr>
              <a:t>解决模型碎片化</a:t>
            </a:r>
            <a:r>
              <a:rPr lang="zh-CN" altLang="en-US" sz="1800" dirty="0"/>
              <a:t>，提供预训练方案</a:t>
            </a:r>
          </a:p>
          <a:p>
            <a:pPr marL="0" indent="0">
              <a:buNone/>
            </a:pPr>
            <a:endParaRPr lang="en-US" altLang="zh-CN" sz="1800" dirty="0"/>
          </a:p>
          <a:p>
            <a:r>
              <a:rPr lang="en-US" altLang="zh-CN" sz="1800" b="1" dirty="0"/>
              <a:t>e.g. </a:t>
            </a:r>
            <a:r>
              <a:rPr lang="zh-CN" altLang="en-US" sz="1800" b="1" dirty="0"/>
              <a:t>语言模型 </a:t>
            </a:r>
            <a:r>
              <a:rPr lang="en-US" altLang="zh-CN" sz="1800" b="1" dirty="0"/>
              <a:t>GPT-3</a:t>
            </a:r>
          </a:p>
          <a:p>
            <a:pPr lvl="1"/>
            <a:r>
              <a:rPr lang="en-US" altLang="zh-CN" sz="1600" dirty="0"/>
              <a:t>8 </a:t>
            </a:r>
            <a:r>
              <a:rPr lang="zh-CN" altLang="en-US" sz="1600" dirty="0"/>
              <a:t>张 </a:t>
            </a:r>
            <a:r>
              <a:rPr lang="en-US" altLang="zh-CN" sz="1600" dirty="0"/>
              <a:t>V100</a:t>
            </a:r>
            <a:r>
              <a:rPr lang="zh-CN" altLang="en-US" sz="1600" dirty="0"/>
              <a:t>，训练时长 </a:t>
            </a:r>
            <a:r>
              <a:rPr lang="en-US" altLang="zh-CN" sz="1600" dirty="0"/>
              <a:t>36 </a:t>
            </a:r>
            <a:r>
              <a:rPr lang="zh-CN" altLang="en-US" sz="1600" dirty="0"/>
              <a:t>年</a:t>
            </a:r>
            <a:endParaRPr lang="en-US" altLang="zh-CN" sz="1600" dirty="0"/>
          </a:p>
          <a:p>
            <a:pPr lvl="1"/>
            <a:r>
              <a:rPr lang="en-US" altLang="zh-CN" sz="1600" dirty="0"/>
              <a:t>512 </a:t>
            </a:r>
            <a:r>
              <a:rPr lang="zh-CN" altLang="en-US" sz="1600" dirty="0"/>
              <a:t>张 </a:t>
            </a:r>
            <a:r>
              <a:rPr lang="en-US" altLang="zh-CN" sz="1600" dirty="0"/>
              <a:t>V100</a:t>
            </a:r>
            <a:r>
              <a:rPr lang="zh-CN" altLang="en-US" sz="1600" dirty="0"/>
              <a:t>，训练近 </a:t>
            </a:r>
            <a:r>
              <a:rPr lang="en-US" altLang="zh-CN" sz="1600" dirty="0"/>
              <a:t>7 </a:t>
            </a:r>
            <a:r>
              <a:rPr lang="zh-CN" altLang="en-US" sz="1600" dirty="0"/>
              <a:t>个月</a:t>
            </a:r>
            <a:endParaRPr 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FB011B-6EA2-0245-AF45-0CAF7BAC40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213" y="1484784"/>
            <a:ext cx="7433567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66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5FA2F50-304D-EE4A-A4F1-65596264FCB2}"/>
              </a:ext>
            </a:extLst>
          </p:cNvPr>
          <p:cNvSpPr/>
          <p:nvPr/>
        </p:nvSpPr>
        <p:spPr bwMode="auto">
          <a:xfrm>
            <a:off x="844924" y="1504503"/>
            <a:ext cx="4824536" cy="120032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5308363">
                  <a:custGeom>
                    <a:avLst/>
                    <a:gdLst>
                      <a:gd name="connsiteX0" fmla="*/ 0 w 4824536"/>
                      <a:gd name="connsiteY0" fmla="*/ 0 h 1200329"/>
                      <a:gd name="connsiteX1" fmla="*/ 737465 w 4824536"/>
                      <a:gd name="connsiteY1" fmla="*/ 0 h 1200329"/>
                      <a:gd name="connsiteX2" fmla="*/ 1523175 w 4824536"/>
                      <a:gd name="connsiteY2" fmla="*/ 0 h 1200329"/>
                      <a:gd name="connsiteX3" fmla="*/ 2164149 w 4824536"/>
                      <a:gd name="connsiteY3" fmla="*/ 0 h 1200329"/>
                      <a:gd name="connsiteX4" fmla="*/ 2805123 w 4824536"/>
                      <a:gd name="connsiteY4" fmla="*/ 0 h 1200329"/>
                      <a:gd name="connsiteX5" fmla="*/ 3542588 w 4824536"/>
                      <a:gd name="connsiteY5" fmla="*/ 0 h 1200329"/>
                      <a:gd name="connsiteX6" fmla="*/ 4824536 w 4824536"/>
                      <a:gd name="connsiteY6" fmla="*/ 0 h 1200329"/>
                      <a:gd name="connsiteX7" fmla="*/ 4824536 w 4824536"/>
                      <a:gd name="connsiteY7" fmla="*/ 564155 h 1200329"/>
                      <a:gd name="connsiteX8" fmla="*/ 4824536 w 4824536"/>
                      <a:gd name="connsiteY8" fmla="*/ 1200329 h 1200329"/>
                      <a:gd name="connsiteX9" fmla="*/ 4183562 w 4824536"/>
                      <a:gd name="connsiteY9" fmla="*/ 1200329 h 1200329"/>
                      <a:gd name="connsiteX10" fmla="*/ 3590833 w 4824536"/>
                      <a:gd name="connsiteY10" fmla="*/ 1200329 h 1200329"/>
                      <a:gd name="connsiteX11" fmla="*/ 2901614 w 4824536"/>
                      <a:gd name="connsiteY11" fmla="*/ 1200329 h 1200329"/>
                      <a:gd name="connsiteX12" fmla="*/ 2260640 w 4824536"/>
                      <a:gd name="connsiteY12" fmla="*/ 1200329 h 1200329"/>
                      <a:gd name="connsiteX13" fmla="*/ 1667911 w 4824536"/>
                      <a:gd name="connsiteY13" fmla="*/ 1200329 h 1200329"/>
                      <a:gd name="connsiteX14" fmla="*/ 1123428 w 4824536"/>
                      <a:gd name="connsiteY14" fmla="*/ 1200329 h 1200329"/>
                      <a:gd name="connsiteX15" fmla="*/ 0 w 4824536"/>
                      <a:gd name="connsiteY15" fmla="*/ 1200329 h 1200329"/>
                      <a:gd name="connsiteX16" fmla="*/ 0 w 4824536"/>
                      <a:gd name="connsiteY16" fmla="*/ 576158 h 1200329"/>
                      <a:gd name="connsiteX17" fmla="*/ 0 w 4824536"/>
                      <a:gd name="connsiteY17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824536" h="1200329" extrusionOk="0">
                        <a:moveTo>
                          <a:pt x="0" y="0"/>
                        </a:moveTo>
                        <a:cubicBezTo>
                          <a:pt x="366627" y="452"/>
                          <a:pt x="490052" y="21015"/>
                          <a:pt x="737465" y="0"/>
                        </a:cubicBezTo>
                        <a:cubicBezTo>
                          <a:pt x="984878" y="-21015"/>
                          <a:pt x="1181776" y="31483"/>
                          <a:pt x="1523175" y="0"/>
                        </a:cubicBezTo>
                        <a:cubicBezTo>
                          <a:pt x="1864574" y="-31483"/>
                          <a:pt x="1847011" y="-24505"/>
                          <a:pt x="2164149" y="0"/>
                        </a:cubicBezTo>
                        <a:cubicBezTo>
                          <a:pt x="2481287" y="24505"/>
                          <a:pt x="2490076" y="-2048"/>
                          <a:pt x="2805123" y="0"/>
                        </a:cubicBezTo>
                        <a:cubicBezTo>
                          <a:pt x="3120170" y="2048"/>
                          <a:pt x="3322126" y="-27667"/>
                          <a:pt x="3542588" y="0"/>
                        </a:cubicBezTo>
                        <a:cubicBezTo>
                          <a:pt x="3763051" y="27667"/>
                          <a:pt x="4406336" y="37177"/>
                          <a:pt x="4824536" y="0"/>
                        </a:cubicBezTo>
                        <a:cubicBezTo>
                          <a:pt x="4800316" y="267208"/>
                          <a:pt x="4831979" y="426453"/>
                          <a:pt x="4824536" y="564155"/>
                        </a:cubicBezTo>
                        <a:cubicBezTo>
                          <a:pt x="4817093" y="701858"/>
                          <a:pt x="4851987" y="921705"/>
                          <a:pt x="4824536" y="1200329"/>
                        </a:cubicBezTo>
                        <a:cubicBezTo>
                          <a:pt x="4557190" y="1198825"/>
                          <a:pt x="4473513" y="1201814"/>
                          <a:pt x="4183562" y="1200329"/>
                        </a:cubicBezTo>
                        <a:cubicBezTo>
                          <a:pt x="3893611" y="1198844"/>
                          <a:pt x="3858190" y="1184216"/>
                          <a:pt x="3590833" y="1200329"/>
                        </a:cubicBezTo>
                        <a:cubicBezTo>
                          <a:pt x="3323476" y="1216442"/>
                          <a:pt x="3132273" y="1202813"/>
                          <a:pt x="2901614" y="1200329"/>
                        </a:cubicBezTo>
                        <a:cubicBezTo>
                          <a:pt x="2670955" y="1197845"/>
                          <a:pt x="2446157" y="1198278"/>
                          <a:pt x="2260640" y="1200329"/>
                        </a:cubicBezTo>
                        <a:cubicBezTo>
                          <a:pt x="2075123" y="1202380"/>
                          <a:pt x="1859026" y="1210286"/>
                          <a:pt x="1667911" y="1200329"/>
                        </a:cubicBezTo>
                        <a:cubicBezTo>
                          <a:pt x="1476796" y="1190372"/>
                          <a:pt x="1346615" y="1215474"/>
                          <a:pt x="1123428" y="1200329"/>
                        </a:cubicBezTo>
                        <a:cubicBezTo>
                          <a:pt x="900241" y="1185184"/>
                          <a:pt x="324601" y="1170269"/>
                          <a:pt x="0" y="1200329"/>
                        </a:cubicBezTo>
                        <a:cubicBezTo>
                          <a:pt x="-23195" y="892253"/>
                          <a:pt x="-22858" y="835522"/>
                          <a:pt x="0" y="576158"/>
                        </a:cubicBezTo>
                        <a:cubicBezTo>
                          <a:pt x="22858" y="316794"/>
                          <a:pt x="-16109" y="2336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A89A549-BD24-2D4F-B4A2-A51C7EEF36FD}"/>
              </a:ext>
            </a:extLst>
          </p:cNvPr>
          <p:cNvGrpSpPr/>
          <p:nvPr/>
        </p:nvGrpSpPr>
        <p:grpSpPr>
          <a:xfrm>
            <a:off x="1213983" y="1655003"/>
            <a:ext cx="4179894" cy="890757"/>
            <a:chOff x="8189503" y="1633419"/>
            <a:chExt cx="4181528" cy="891104"/>
          </a:xfrm>
        </p:grpSpPr>
        <p:sp>
          <p:nvSpPr>
            <p:cNvPr id="6" name="矩形 17">
              <a:extLst>
                <a:ext uri="{FF2B5EF4-FFF2-40B4-BE49-F238E27FC236}">
                  <a16:creationId xmlns:a16="http://schemas.microsoft.com/office/drawing/2014/main" id="{2F2FE708-3C99-3C41-BF87-A2395992A06A}"/>
                </a:ext>
              </a:extLst>
            </p:cNvPr>
            <p:cNvSpPr/>
            <p:nvPr/>
          </p:nvSpPr>
          <p:spPr>
            <a:xfrm>
              <a:off x="8189503" y="1895196"/>
              <a:ext cx="856105" cy="30776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defTabSz="913746"/>
              <a:r>
                <a:rPr lang="zh-CN" altLang="en-US" sz="1999" b="1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  <a:sym typeface="Huawei Sans" panose="020C0503030203020204" pitchFamily="34" charset="0"/>
                </a:rPr>
                <a:t>内存</a:t>
              </a:r>
              <a:endParaRPr lang="zh-CN" altLang="en-US" sz="1999" dirty="0">
                <a:solidFill>
                  <a:srgbClr val="374154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1E2EC1F-7F22-124C-B58D-9412498CBF01}"/>
                </a:ext>
              </a:extLst>
            </p:cNvPr>
            <p:cNvSpPr/>
            <p:nvPr/>
          </p:nvSpPr>
          <p:spPr>
            <a:xfrm>
              <a:off x="9120592" y="1633419"/>
              <a:ext cx="3250439" cy="891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defTabSz="913746">
                <a:lnSpc>
                  <a:spcPct val="150000"/>
                </a:lnSpc>
                <a:buClr>
                  <a:srgbClr val="92D050"/>
                </a:buClr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  <a:cs typeface="Arial" pitchFamily="34" charset="0"/>
                </a:rPr>
                <a:t>175B</a:t>
              </a:r>
              <a:r>
                <a:rPr lang="zh-CN" altLang="en-US" sz="1200" dirty="0">
                  <a:solidFill>
                    <a:srgbClr val="374154"/>
                  </a:solidFill>
                  <a:latin typeface="Gill Sans MT" panose="020B0502020104020203" pitchFamily="34" charset="0"/>
                  <a:cs typeface="Arial" pitchFamily="34" charset="0"/>
                </a:rPr>
                <a:t>参数模型，参数放内存占用</a:t>
              </a:r>
              <a:r>
                <a:rPr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  <a:cs typeface="Arial" pitchFamily="34" charset="0"/>
                </a:rPr>
                <a:t>700GB</a:t>
              </a:r>
              <a:r>
                <a:rPr lang="zh-CN" altLang="en-US" sz="1200" dirty="0">
                  <a:solidFill>
                    <a:srgbClr val="374154"/>
                  </a:solidFill>
                  <a:latin typeface="Gill Sans MT" panose="020B0502020104020203" pitchFamily="34" charset="0"/>
                  <a:cs typeface="Arial" pitchFamily="34" charset="0"/>
                </a:rPr>
                <a:t>内存（</a:t>
              </a:r>
              <a:r>
                <a:rPr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  <a:cs typeface="Arial" pitchFamily="34" charset="0"/>
                </a:rPr>
                <a:t>HBM</a:t>
              </a:r>
              <a:r>
                <a:rPr lang="zh-CN" altLang="en-US" sz="1200" dirty="0">
                  <a:solidFill>
                    <a:srgbClr val="374154"/>
                  </a:solidFill>
                  <a:latin typeface="Gill Sans MT" panose="020B0502020104020203" pitchFamily="34" charset="0"/>
                  <a:cs typeface="Arial" pitchFamily="34" charset="0"/>
                </a:rPr>
                <a:t>），训练过程会增加</a:t>
              </a:r>
              <a:r>
                <a:rPr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  <a:cs typeface="Arial" pitchFamily="34" charset="0"/>
                </a:rPr>
                <a:t>7~8</a:t>
              </a:r>
              <a:r>
                <a:rPr lang="zh-CN" altLang="en-US" sz="1200" dirty="0">
                  <a:solidFill>
                    <a:srgbClr val="374154"/>
                  </a:solidFill>
                  <a:latin typeface="Gill Sans MT" panose="020B0502020104020203" pitchFamily="34" charset="0"/>
                  <a:cs typeface="Arial" pitchFamily="34" charset="0"/>
                </a:rPr>
                <a:t>倍内存开销</a:t>
              </a:r>
              <a:r>
                <a:rPr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  <a:cs typeface="Arial" pitchFamily="34" charset="0"/>
                </a:rPr>
                <a:t>~5600GB</a:t>
              </a:r>
              <a:r>
                <a:rPr lang="zh-CN" altLang="en-US" sz="1200" dirty="0">
                  <a:solidFill>
                    <a:srgbClr val="374154"/>
                  </a:solidFill>
                  <a:latin typeface="Gill Sans MT" panose="020B0502020104020203" pitchFamily="34" charset="0"/>
                  <a:cs typeface="Arial" pitchFamily="34" charset="0"/>
                </a:rPr>
                <a:t>内存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199751-0F33-F149-AA4C-EF9229954E4D}"/>
              </a:ext>
            </a:extLst>
          </p:cNvPr>
          <p:cNvGrpSpPr/>
          <p:nvPr/>
        </p:nvGrpSpPr>
        <p:grpSpPr>
          <a:xfrm>
            <a:off x="6909145" y="1662459"/>
            <a:ext cx="4179894" cy="890693"/>
            <a:chOff x="8189503" y="1631948"/>
            <a:chExt cx="4181528" cy="891040"/>
          </a:xfrm>
        </p:grpSpPr>
        <p:sp>
          <p:nvSpPr>
            <p:cNvPr id="10" name="矩形 17">
              <a:extLst>
                <a:ext uri="{FF2B5EF4-FFF2-40B4-BE49-F238E27FC236}">
                  <a16:creationId xmlns:a16="http://schemas.microsoft.com/office/drawing/2014/main" id="{18DC2616-46B9-8340-B593-4211EA64287D}"/>
                </a:ext>
              </a:extLst>
            </p:cNvPr>
            <p:cNvSpPr/>
            <p:nvPr/>
          </p:nvSpPr>
          <p:spPr>
            <a:xfrm>
              <a:off x="8189503" y="1966787"/>
              <a:ext cx="856105" cy="30776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defTabSz="913746"/>
              <a:r>
                <a:rPr lang="zh-CN" altLang="en-US" sz="1999" b="1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  <a:sym typeface="Huawei Sans" panose="020C0503030203020204" pitchFamily="34" charset="0"/>
                </a:rPr>
                <a:t>性能</a:t>
              </a:r>
              <a:endParaRPr lang="zh-CN" altLang="en-US" sz="1999" dirty="0">
                <a:solidFill>
                  <a:srgbClr val="374154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6A3738C-422D-B64E-9932-6C5D52A6484F}"/>
                </a:ext>
              </a:extLst>
            </p:cNvPr>
            <p:cNvSpPr/>
            <p:nvPr/>
          </p:nvSpPr>
          <p:spPr>
            <a:xfrm>
              <a:off x="9120592" y="1631948"/>
              <a:ext cx="3250439" cy="8910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746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rPr>
                <a:t>不仅要求</a:t>
              </a:r>
              <a:r>
                <a:rPr lang="en-US" altLang="zh-CN" sz="12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rPr>
                <a:t>AI</a:t>
              </a:r>
              <a:r>
                <a:rPr lang="zh-CN" altLang="en-US" sz="12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rPr>
                <a:t>芯片的计算性能足够强悍，同时也依赖于</a:t>
              </a:r>
              <a:r>
                <a:rPr lang="en-US" altLang="zh-CN" sz="12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rPr>
                <a:t>AI</a:t>
              </a:r>
              <a:r>
                <a:rPr lang="zh-CN" altLang="en-US" sz="12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rPr>
                <a:t>框架的大规模分布式训练的运行和调度效率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AE01BFB-65B9-5944-8259-6826196E2F9D}"/>
              </a:ext>
            </a:extLst>
          </p:cNvPr>
          <p:cNvGrpSpPr/>
          <p:nvPr/>
        </p:nvGrpSpPr>
        <p:grpSpPr>
          <a:xfrm>
            <a:off x="6915116" y="3556840"/>
            <a:ext cx="4173923" cy="610488"/>
            <a:chOff x="8195476" y="1835515"/>
            <a:chExt cx="4175555" cy="610726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9A26925-CF56-4D4B-9867-E7ED135FD845}"/>
                </a:ext>
              </a:extLst>
            </p:cNvPr>
            <p:cNvSpPr/>
            <p:nvPr/>
          </p:nvSpPr>
          <p:spPr>
            <a:xfrm>
              <a:off x="8195476" y="2004922"/>
              <a:ext cx="856105" cy="30776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defTabSz="913746"/>
              <a:r>
                <a:rPr lang="zh-CN" altLang="en-US" sz="1999" b="1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  <a:sym typeface="Huawei Sans" panose="020C0503030203020204" pitchFamily="34" charset="0"/>
                </a:rPr>
                <a:t>调优</a:t>
              </a:r>
              <a:endParaRPr lang="zh-CN" altLang="en-US" sz="1999" dirty="0">
                <a:solidFill>
                  <a:srgbClr val="374154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0EE61BA-5B5A-564A-AB6D-803D3C59CA14}"/>
                </a:ext>
              </a:extLst>
            </p:cNvPr>
            <p:cNvSpPr/>
            <p:nvPr/>
          </p:nvSpPr>
          <p:spPr>
            <a:xfrm>
              <a:off x="9120592" y="1835515"/>
              <a:ext cx="3250439" cy="6107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746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rPr>
                <a:t>在数千节点的集群上，要保证计算的正确性</a:t>
              </a:r>
              <a:r>
                <a:rPr lang="en-US" altLang="zh-CN" sz="12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rPr>
                <a:t>/</a:t>
              </a:r>
              <a:r>
                <a:rPr lang="zh-CN" altLang="en-US" sz="12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rPr>
                <a:t>性能</a:t>
              </a:r>
              <a:r>
                <a:rPr lang="en-US" altLang="zh-CN" sz="12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rPr>
                <a:t>/</a:t>
              </a:r>
              <a:r>
                <a:rPr lang="zh-CN" altLang="en-US" sz="12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rPr>
                <a:t>可用性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F269224A-A9CA-B641-ADCF-ABAC7469C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dirty="0">
                <a:latin typeface="+mj-ea"/>
                <a:ea typeface="+mj-ea"/>
                <a:cs typeface="Arial" pitchFamily="34" charset="0"/>
              </a:rPr>
              <a:t>大模型训练遇到的挑战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27DA225-EFD8-A545-B22D-D05D9F4218CA}"/>
              </a:ext>
            </a:extLst>
          </p:cNvPr>
          <p:cNvGrpSpPr/>
          <p:nvPr/>
        </p:nvGrpSpPr>
        <p:grpSpPr>
          <a:xfrm>
            <a:off x="1213983" y="3535184"/>
            <a:ext cx="4179894" cy="613693"/>
            <a:chOff x="8189503" y="1789419"/>
            <a:chExt cx="4181528" cy="613933"/>
          </a:xfrm>
        </p:grpSpPr>
        <p:sp>
          <p:nvSpPr>
            <p:cNvPr id="24" name="矩形 17">
              <a:extLst>
                <a:ext uri="{FF2B5EF4-FFF2-40B4-BE49-F238E27FC236}">
                  <a16:creationId xmlns:a16="http://schemas.microsoft.com/office/drawing/2014/main" id="{11C33A3D-C9E5-6B43-A8A0-5E0A0F7E8C97}"/>
                </a:ext>
              </a:extLst>
            </p:cNvPr>
            <p:cNvSpPr/>
            <p:nvPr/>
          </p:nvSpPr>
          <p:spPr>
            <a:xfrm>
              <a:off x="8189503" y="1895196"/>
              <a:ext cx="856105" cy="30776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defTabSz="913746"/>
              <a:r>
                <a:rPr lang="zh-CN" altLang="en-US" sz="1999" b="1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  <a:sym typeface="Huawei Sans" panose="020C0503030203020204" pitchFamily="34" charset="0"/>
                </a:rPr>
                <a:t>通讯</a:t>
              </a:r>
              <a:endParaRPr lang="zh-CN" altLang="en-US" sz="1999" dirty="0">
                <a:solidFill>
                  <a:srgbClr val="374154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FF5B89C-FD4F-A14A-A9B4-6D76911E885B}"/>
                </a:ext>
              </a:extLst>
            </p:cNvPr>
            <p:cNvSpPr/>
            <p:nvPr/>
          </p:nvSpPr>
          <p:spPr>
            <a:xfrm>
              <a:off x="9120592" y="1789419"/>
              <a:ext cx="3250439" cy="6139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746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374154"/>
                  </a:solidFill>
                  <a:latin typeface="+mj-ea"/>
                  <a:cs typeface="Arial" pitchFamily="34" charset="0"/>
                </a:rPr>
                <a:t>大模型参数量过多，需要对模型进行切分（模型并行</a:t>
              </a:r>
              <a:r>
                <a:rPr lang="en-US" altLang="zh-CN" sz="1200" dirty="0">
                  <a:solidFill>
                    <a:srgbClr val="374154"/>
                  </a:solidFill>
                  <a:latin typeface="+mj-ea"/>
                  <a:cs typeface="Arial" pitchFamily="34" charset="0"/>
                </a:rPr>
                <a:t>/</a:t>
              </a:r>
              <a:r>
                <a:rPr lang="zh-CN" altLang="en-US" sz="1200" dirty="0">
                  <a:solidFill>
                    <a:srgbClr val="374154"/>
                  </a:solidFill>
                  <a:latin typeface="+mj-ea"/>
                  <a:cs typeface="Arial" pitchFamily="34" charset="0"/>
                </a:rPr>
                <a:t>数据并行），因此引入了通信问题。</a:t>
              </a:r>
              <a:endParaRPr lang="zh-CN" altLang="en-US" sz="1200" dirty="0">
                <a:solidFill>
                  <a:srgbClr val="374154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C8046458-4B51-9948-99CE-0671509C35A2}"/>
              </a:ext>
            </a:extLst>
          </p:cNvPr>
          <p:cNvSpPr/>
          <p:nvPr/>
        </p:nvSpPr>
        <p:spPr bwMode="auto">
          <a:xfrm>
            <a:off x="844924" y="3262964"/>
            <a:ext cx="4824536" cy="120032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5308363">
                  <a:custGeom>
                    <a:avLst/>
                    <a:gdLst>
                      <a:gd name="connsiteX0" fmla="*/ 0 w 4824536"/>
                      <a:gd name="connsiteY0" fmla="*/ 0 h 1200329"/>
                      <a:gd name="connsiteX1" fmla="*/ 737465 w 4824536"/>
                      <a:gd name="connsiteY1" fmla="*/ 0 h 1200329"/>
                      <a:gd name="connsiteX2" fmla="*/ 1523175 w 4824536"/>
                      <a:gd name="connsiteY2" fmla="*/ 0 h 1200329"/>
                      <a:gd name="connsiteX3" fmla="*/ 2164149 w 4824536"/>
                      <a:gd name="connsiteY3" fmla="*/ 0 h 1200329"/>
                      <a:gd name="connsiteX4" fmla="*/ 2805123 w 4824536"/>
                      <a:gd name="connsiteY4" fmla="*/ 0 h 1200329"/>
                      <a:gd name="connsiteX5" fmla="*/ 3542588 w 4824536"/>
                      <a:gd name="connsiteY5" fmla="*/ 0 h 1200329"/>
                      <a:gd name="connsiteX6" fmla="*/ 4824536 w 4824536"/>
                      <a:gd name="connsiteY6" fmla="*/ 0 h 1200329"/>
                      <a:gd name="connsiteX7" fmla="*/ 4824536 w 4824536"/>
                      <a:gd name="connsiteY7" fmla="*/ 564155 h 1200329"/>
                      <a:gd name="connsiteX8" fmla="*/ 4824536 w 4824536"/>
                      <a:gd name="connsiteY8" fmla="*/ 1200329 h 1200329"/>
                      <a:gd name="connsiteX9" fmla="*/ 4183562 w 4824536"/>
                      <a:gd name="connsiteY9" fmla="*/ 1200329 h 1200329"/>
                      <a:gd name="connsiteX10" fmla="*/ 3590833 w 4824536"/>
                      <a:gd name="connsiteY10" fmla="*/ 1200329 h 1200329"/>
                      <a:gd name="connsiteX11" fmla="*/ 2901614 w 4824536"/>
                      <a:gd name="connsiteY11" fmla="*/ 1200329 h 1200329"/>
                      <a:gd name="connsiteX12" fmla="*/ 2260640 w 4824536"/>
                      <a:gd name="connsiteY12" fmla="*/ 1200329 h 1200329"/>
                      <a:gd name="connsiteX13" fmla="*/ 1667911 w 4824536"/>
                      <a:gd name="connsiteY13" fmla="*/ 1200329 h 1200329"/>
                      <a:gd name="connsiteX14" fmla="*/ 1123428 w 4824536"/>
                      <a:gd name="connsiteY14" fmla="*/ 1200329 h 1200329"/>
                      <a:gd name="connsiteX15" fmla="*/ 0 w 4824536"/>
                      <a:gd name="connsiteY15" fmla="*/ 1200329 h 1200329"/>
                      <a:gd name="connsiteX16" fmla="*/ 0 w 4824536"/>
                      <a:gd name="connsiteY16" fmla="*/ 576158 h 1200329"/>
                      <a:gd name="connsiteX17" fmla="*/ 0 w 4824536"/>
                      <a:gd name="connsiteY17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824536" h="1200329" extrusionOk="0">
                        <a:moveTo>
                          <a:pt x="0" y="0"/>
                        </a:moveTo>
                        <a:cubicBezTo>
                          <a:pt x="366627" y="452"/>
                          <a:pt x="490052" y="21015"/>
                          <a:pt x="737465" y="0"/>
                        </a:cubicBezTo>
                        <a:cubicBezTo>
                          <a:pt x="984878" y="-21015"/>
                          <a:pt x="1181776" y="31483"/>
                          <a:pt x="1523175" y="0"/>
                        </a:cubicBezTo>
                        <a:cubicBezTo>
                          <a:pt x="1864574" y="-31483"/>
                          <a:pt x="1847011" y="-24505"/>
                          <a:pt x="2164149" y="0"/>
                        </a:cubicBezTo>
                        <a:cubicBezTo>
                          <a:pt x="2481287" y="24505"/>
                          <a:pt x="2490076" y="-2048"/>
                          <a:pt x="2805123" y="0"/>
                        </a:cubicBezTo>
                        <a:cubicBezTo>
                          <a:pt x="3120170" y="2048"/>
                          <a:pt x="3322126" y="-27667"/>
                          <a:pt x="3542588" y="0"/>
                        </a:cubicBezTo>
                        <a:cubicBezTo>
                          <a:pt x="3763051" y="27667"/>
                          <a:pt x="4406336" y="37177"/>
                          <a:pt x="4824536" y="0"/>
                        </a:cubicBezTo>
                        <a:cubicBezTo>
                          <a:pt x="4800316" y="267208"/>
                          <a:pt x="4831979" y="426453"/>
                          <a:pt x="4824536" y="564155"/>
                        </a:cubicBezTo>
                        <a:cubicBezTo>
                          <a:pt x="4817093" y="701858"/>
                          <a:pt x="4851987" y="921705"/>
                          <a:pt x="4824536" y="1200329"/>
                        </a:cubicBezTo>
                        <a:cubicBezTo>
                          <a:pt x="4557190" y="1198825"/>
                          <a:pt x="4473513" y="1201814"/>
                          <a:pt x="4183562" y="1200329"/>
                        </a:cubicBezTo>
                        <a:cubicBezTo>
                          <a:pt x="3893611" y="1198844"/>
                          <a:pt x="3858190" y="1184216"/>
                          <a:pt x="3590833" y="1200329"/>
                        </a:cubicBezTo>
                        <a:cubicBezTo>
                          <a:pt x="3323476" y="1216442"/>
                          <a:pt x="3132273" y="1202813"/>
                          <a:pt x="2901614" y="1200329"/>
                        </a:cubicBezTo>
                        <a:cubicBezTo>
                          <a:pt x="2670955" y="1197845"/>
                          <a:pt x="2446157" y="1198278"/>
                          <a:pt x="2260640" y="1200329"/>
                        </a:cubicBezTo>
                        <a:cubicBezTo>
                          <a:pt x="2075123" y="1202380"/>
                          <a:pt x="1859026" y="1210286"/>
                          <a:pt x="1667911" y="1200329"/>
                        </a:cubicBezTo>
                        <a:cubicBezTo>
                          <a:pt x="1476796" y="1190372"/>
                          <a:pt x="1346615" y="1215474"/>
                          <a:pt x="1123428" y="1200329"/>
                        </a:cubicBezTo>
                        <a:cubicBezTo>
                          <a:pt x="900241" y="1185184"/>
                          <a:pt x="324601" y="1170269"/>
                          <a:pt x="0" y="1200329"/>
                        </a:cubicBezTo>
                        <a:cubicBezTo>
                          <a:pt x="-23195" y="892253"/>
                          <a:pt x="-22858" y="835522"/>
                          <a:pt x="0" y="576158"/>
                        </a:cubicBezTo>
                        <a:cubicBezTo>
                          <a:pt x="22858" y="316794"/>
                          <a:pt x="-16109" y="2336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91F294E-0F14-3046-A1AA-0D58EBD3CAA6}"/>
              </a:ext>
            </a:extLst>
          </p:cNvPr>
          <p:cNvSpPr/>
          <p:nvPr/>
        </p:nvSpPr>
        <p:spPr bwMode="auto">
          <a:xfrm>
            <a:off x="6452814" y="1510490"/>
            <a:ext cx="4824536" cy="120032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5308363">
                  <a:custGeom>
                    <a:avLst/>
                    <a:gdLst>
                      <a:gd name="connsiteX0" fmla="*/ 0 w 4824536"/>
                      <a:gd name="connsiteY0" fmla="*/ 0 h 1200329"/>
                      <a:gd name="connsiteX1" fmla="*/ 737465 w 4824536"/>
                      <a:gd name="connsiteY1" fmla="*/ 0 h 1200329"/>
                      <a:gd name="connsiteX2" fmla="*/ 1523175 w 4824536"/>
                      <a:gd name="connsiteY2" fmla="*/ 0 h 1200329"/>
                      <a:gd name="connsiteX3" fmla="*/ 2164149 w 4824536"/>
                      <a:gd name="connsiteY3" fmla="*/ 0 h 1200329"/>
                      <a:gd name="connsiteX4" fmla="*/ 2805123 w 4824536"/>
                      <a:gd name="connsiteY4" fmla="*/ 0 h 1200329"/>
                      <a:gd name="connsiteX5" fmla="*/ 3542588 w 4824536"/>
                      <a:gd name="connsiteY5" fmla="*/ 0 h 1200329"/>
                      <a:gd name="connsiteX6" fmla="*/ 4824536 w 4824536"/>
                      <a:gd name="connsiteY6" fmla="*/ 0 h 1200329"/>
                      <a:gd name="connsiteX7" fmla="*/ 4824536 w 4824536"/>
                      <a:gd name="connsiteY7" fmla="*/ 564155 h 1200329"/>
                      <a:gd name="connsiteX8" fmla="*/ 4824536 w 4824536"/>
                      <a:gd name="connsiteY8" fmla="*/ 1200329 h 1200329"/>
                      <a:gd name="connsiteX9" fmla="*/ 4183562 w 4824536"/>
                      <a:gd name="connsiteY9" fmla="*/ 1200329 h 1200329"/>
                      <a:gd name="connsiteX10" fmla="*/ 3590833 w 4824536"/>
                      <a:gd name="connsiteY10" fmla="*/ 1200329 h 1200329"/>
                      <a:gd name="connsiteX11" fmla="*/ 2901614 w 4824536"/>
                      <a:gd name="connsiteY11" fmla="*/ 1200329 h 1200329"/>
                      <a:gd name="connsiteX12" fmla="*/ 2260640 w 4824536"/>
                      <a:gd name="connsiteY12" fmla="*/ 1200329 h 1200329"/>
                      <a:gd name="connsiteX13" fmla="*/ 1667911 w 4824536"/>
                      <a:gd name="connsiteY13" fmla="*/ 1200329 h 1200329"/>
                      <a:gd name="connsiteX14" fmla="*/ 1123428 w 4824536"/>
                      <a:gd name="connsiteY14" fmla="*/ 1200329 h 1200329"/>
                      <a:gd name="connsiteX15" fmla="*/ 0 w 4824536"/>
                      <a:gd name="connsiteY15" fmla="*/ 1200329 h 1200329"/>
                      <a:gd name="connsiteX16" fmla="*/ 0 w 4824536"/>
                      <a:gd name="connsiteY16" fmla="*/ 576158 h 1200329"/>
                      <a:gd name="connsiteX17" fmla="*/ 0 w 4824536"/>
                      <a:gd name="connsiteY17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824536" h="1200329" extrusionOk="0">
                        <a:moveTo>
                          <a:pt x="0" y="0"/>
                        </a:moveTo>
                        <a:cubicBezTo>
                          <a:pt x="366627" y="452"/>
                          <a:pt x="490052" y="21015"/>
                          <a:pt x="737465" y="0"/>
                        </a:cubicBezTo>
                        <a:cubicBezTo>
                          <a:pt x="984878" y="-21015"/>
                          <a:pt x="1181776" y="31483"/>
                          <a:pt x="1523175" y="0"/>
                        </a:cubicBezTo>
                        <a:cubicBezTo>
                          <a:pt x="1864574" y="-31483"/>
                          <a:pt x="1847011" y="-24505"/>
                          <a:pt x="2164149" y="0"/>
                        </a:cubicBezTo>
                        <a:cubicBezTo>
                          <a:pt x="2481287" y="24505"/>
                          <a:pt x="2490076" y="-2048"/>
                          <a:pt x="2805123" y="0"/>
                        </a:cubicBezTo>
                        <a:cubicBezTo>
                          <a:pt x="3120170" y="2048"/>
                          <a:pt x="3322126" y="-27667"/>
                          <a:pt x="3542588" y="0"/>
                        </a:cubicBezTo>
                        <a:cubicBezTo>
                          <a:pt x="3763051" y="27667"/>
                          <a:pt x="4406336" y="37177"/>
                          <a:pt x="4824536" y="0"/>
                        </a:cubicBezTo>
                        <a:cubicBezTo>
                          <a:pt x="4800316" y="267208"/>
                          <a:pt x="4831979" y="426453"/>
                          <a:pt x="4824536" y="564155"/>
                        </a:cubicBezTo>
                        <a:cubicBezTo>
                          <a:pt x="4817093" y="701858"/>
                          <a:pt x="4851987" y="921705"/>
                          <a:pt x="4824536" y="1200329"/>
                        </a:cubicBezTo>
                        <a:cubicBezTo>
                          <a:pt x="4557190" y="1198825"/>
                          <a:pt x="4473513" y="1201814"/>
                          <a:pt x="4183562" y="1200329"/>
                        </a:cubicBezTo>
                        <a:cubicBezTo>
                          <a:pt x="3893611" y="1198844"/>
                          <a:pt x="3858190" y="1184216"/>
                          <a:pt x="3590833" y="1200329"/>
                        </a:cubicBezTo>
                        <a:cubicBezTo>
                          <a:pt x="3323476" y="1216442"/>
                          <a:pt x="3132273" y="1202813"/>
                          <a:pt x="2901614" y="1200329"/>
                        </a:cubicBezTo>
                        <a:cubicBezTo>
                          <a:pt x="2670955" y="1197845"/>
                          <a:pt x="2446157" y="1198278"/>
                          <a:pt x="2260640" y="1200329"/>
                        </a:cubicBezTo>
                        <a:cubicBezTo>
                          <a:pt x="2075123" y="1202380"/>
                          <a:pt x="1859026" y="1210286"/>
                          <a:pt x="1667911" y="1200329"/>
                        </a:cubicBezTo>
                        <a:cubicBezTo>
                          <a:pt x="1476796" y="1190372"/>
                          <a:pt x="1346615" y="1215474"/>
                          <a:pt x="1123428" y="1200329"/>
                        </a:cubicBezTo>
                        <a:cubicBezTo>
                          <a:pt x="900241" y="1185184"/>
                          <a:pt x="324601" y="1170269"/>
                          <a:pt x="0" y="1200329"/>
                        </a:cubicBezTo>
                        <a:cubicBezTo>
                          <a:pt x="-23195" y="892253"/>
                          <a:pt x="-22858" y="835522"/>
                          <a:pt x="0" y="576158"/>
                        </a:cubicBezTo>
                        <a:cubicBezTo>
                          <a:pt x="22858" y="316794"/>
                          <a:pt x="-16109" y="2336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rgbClr val="374154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8E76149-D6CE-CD4A-ABF2-9D4C1A00B8EC}"/>
              </a:ext>
            </a:extLst>
          </p:cNvPr>
          <p:cNvSpPr/>
          <p:nvPr/>
        </p:nvSpPr>
        <p:spPr bwMode="auto">
          <a:xfrm>
            <a:off x="6452814" y="3268673"/>
            <a:ext cx="4824536" cy="120032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5308363">
                  <a:custGeom>
                    <a:avLst/>
                    <a:gdLst>
                      <a:gd name="connsiteX0" fmla="*/ 0 w 4824536"/>
                      <a:gd name="connsiteY0" fmla="*/ 0 h 1200329"/>
                      <a:gd name="connsiteX1" fmla="*/ 737465 w 4824536"/>
                      <a:gd name="connsiteY1" fmla="*/ 0 h 1200329"/>
                      <a:gd name="connsiteX2" fmla="*/ 1523175 w 4824536"/>
                      <a:gd name="connsiteY2" fmla="*/ 0 h 1200329"/>
                      <a:gd name="connsiteX3" fmla="*/ 2164149 w 4824536"/>
                      <a:gd name="connsiteY3" fmla="*/ 0 h 1200329"/>
                      <a:gd name="connsiteX4" fmla="*/ 2805123 w 4824536"/>
                      <a:gd name="connsiteY4" fmla="*/ 0 h 1200329"/>
                      <a:gd name="connsiteX5" fmla="*/ 3542588 w 4824536"/>
                      <a:gd name="connsiteY5" fmla="*/ 0 h 1200329"/>
                      <a:gd name="connsiteX6" fmla="*/ 4824536 w 4824536"/>
                      <a:gd name="connsiteY6" fmla="*/ 0 h 1200329"/>
                      <a:gd name="connsiteX7" fmla="*/ 4824536 w 4824536"/>
                      <a:gd name="connsiteY7" fmla="*/ 564155 h 1200329"/>
                      <a:gd name="connsiteX8" fmla="*/ 4824536 w 4824536"/>
                      <a:gd name="connsiteY8" fmla="*/ 1200329 h 1200329"/>
                      <a:gd name="connsiteX9" fmla="*/ 4183562 w 4824536"/>
                      <a:gd name="connsiteY9" fmla="*/ 1200329 h 1200329"/>
                      <a:gd name="connsiteX10" fmla="*/ 3590833 w 4824536"/>
                      <a:gd name="connsiteY10" fmla="*/ 1200329 h 1200329"/>
                      <a:gd name="connsiteX11" fmla="*/ 2901614 w 4824536"/>
                      <a:gd name="connsiteY11" fmla="*/ 1200329 h 1200329"/>
                      <a:gd name="connsiteX12" fmla="*/ 2260640 w 4824536"/>
                      <a:gd name="connsiteY12" fmla="*/ 1200329 h 1200329"/>
                      <a:gd name="connsiteX13" fmla="*/ 1667911 w 4824536"/>
                      <a:gd name="connsiteY13" fmla="*/ 1200329 h 1200329"/>
                      <a:gd name="connsiteX14" fmla="*/ 1123428 w 4824536"/>
                      <a:gd name="connsiteY14" fmla="*/ 1200329 h 1200329"/>
                      <a:gd name="connsiteX15" fmla="*/ 0 w 4824536"/>
                      <a:gd name="connsiteY15" fmla="*/ 1200329 h 1200329"/>
                      <a:gd name="connsiteX16" fmla="*/ 0 w 4824536"/>
                      <a:gd name="connsiteY16" fmla="*/ 576158 h 1200329"/>
                      <a:gd name="connsiteX17" fmla="*/ 0 w 4824536"/>
                      <a:gd name="connsiteY17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824536" h="1200329" extrusionOk="0">
                        <a:moveTo>
                          <a:pt x="0" y="0"/>
                        </a:moveTo>
                        <a:cubicBezTo>
                          <a:pt x="366627" y="452"/>
                          <a:pt x="490052" y="21015"/>
                          <a:pt x="737465" y="0"/>
                        </a:cubicBezTo>
                        <a:cubicBezTo>
                          <a:pt x="984878" y="-21015"/>
                          <a:pt x="1181776" y="31483"/>
                          <a:pt x="1523175" y="0"/>
                        </a:cubicBezTo>
                        <a:cubicBezTo>
                          <a:pt x="1864574" y="-31483"/>
                          <a:pt x="1847011" y="-24505"/>
                          <a:pt x="2164149" y="0"/>
                        </a:cubicBezTo>
                        <a:cubicBezTo>
                          <a:pt x="2481287" y="24505"/>
                          <a:pt x="2490076" y="-2048"/>
                          <a:pt x="2805123" y="0"/>
                        </a:cubicBezTo>
                        <a:cubicBezTo>
                          <a:pt x="3120170" y="2048"/>
                          <a:pt x="3322126" y="-27667"/>
                          <a:pt x="3542588" y="0"/>
                        </a:cubicBezTo>
                        <a:cubicBezTo>
                          <a:pt x="3763051" y="27667"/>
                          <a:pt x="4406336" y="37177"/>
                          <a:pt x="4824536" y="0"/>
                        </a:cubicBezTo>
                        <a:cubicBezTo>
                          <a:pt x="4800316" y="267208"/>
                          <a:pt x="4831979" y="426453"/>
                          <a:pt x="4824536" y="564155"/>
                        </a:cubicBezTo>
                        <a:cubicBezTo>
                          <a:pt x="4817093" y="701858"/>
                          <a:pt x="4851987" y="921705"/>
                          <a:pt x="4824536" y="1200329"/>
                        </a:cubicBezTo>
                        <a:cubicBezTo>
                          <a:pt x="4557190" y="1198825"/>
                          <a:pt x="4473513" y="1201814"/>
                          <a:pt x="4183562" y="1200329"/>
                        </a:cubicBezTo>
                        <a:cubicBezTo>
                          <a:pt x="3893611" y="1198844"/>
                          <a:pt x="3858190" y="1184216"/>
                          <a:pt x="3590833" y="1200329"/>
                        </a:cubicBezTo>
                        <a:cubicBezTo>
                          <a:pt x="3323476" y="1216442"/>
                          <a:pt x="3132273" y="1202813"/>
                          <a:pt x="2901614" y="1200329"/>
                        </a:cubicBezTo>
                        <a:cubicBezTo>
                          <a:pt x="2670955" y="1197845"/>
                          <a:pt x="2446157" y="1198278"/>
                          <a:pt x="2260640" y="1200329"/>
                        </a:cubicBezTo>
                        <a:cubicBezTo>
                          <a:pt x="2075123" y="1202380"/>
                          <a:pt x="1859026" y="1210286"/>
                          <a:pt x="1667911" y="1200329"/>
                        </a:cubicBezTo>
                        <a:cubicBezTo>
                          <a:pt x="1476796" y="1190372"/>
                          <a:pt x="1346615" y="1215474"/>
                          <a:pt x="1123428" y="1200329"/>
                        </a:cubicBezTo>
                        <a:cubicBezTo>
                          <a:pt x="900241" y="1185184"/>
                          <a:pt x="324601" y="1170269"/>
                          <a:pt x="0" y="1200329"/>
                        </a:cubicBezTo>
                        <a:cubicBezTo>
                          <a:pt x="-23195" y="892253"/>
                          <a:pt x="-22858" y="835522"/>
                          <a:pt x="0" y="576158"/>
                        </a:cubicBezTo>
                        <a:cubicBezTo>
                          <a:pt x="22858" y="316794"/>
                          <a:pt x="-16109" y="2336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rgbClr val="374154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B9D71DA-A7ED-2A45-B9AF-D28E60FA8FF6}"/>
              </a:ext>
            </a:extLst>
          </p:cNvPr>
          <p:cNvSpPr/>
          <p:nvPr/>
        </p:nvSpPr>
        <p:spPr>
          <a:xfrm>
            <a:off x="782491" y="4732761"/>
            <a:ext cx="10159405" cy="1308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+mj-ea"/>
                <a:ea typeface="+mj-ea"/>
              </a:rPr>
              <a:t>大模型训练考验的是算法、数据、框架、资源调度</a:t>
            </a:r>
            <a:endParaRPr lang="en-US" altLang="zh-CN" sz="280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+mj-ea"/>
                <a:ea typeface="+mj-ea"/>
              </a:rPr>
              <a:t>全栈和全流程的综合能力</a:t>
            </a:r>
          </a:p>
        </p:txBody>
      </p:sp>
    </p:spTree>
    <p:extLst>
      <p:ext uri="{BB962C8B-B14F-4D97-AF65-F5344CB8AC3E}">
        <p14:creationId xmlns:p14="http://schemas.microsoft.com/office/powerpoint/2010/main" val="25423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25801</TotalTime>
  <Words>1266</Words>
  <Application>Microsoft Macintosh PowerPoint</Application>
  <PresentationFormat>自定义</PresentationFormat>
  <Paragraphs>191</Paragraphs>
  <Slides>26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26</vt:i4>
      </vt:variant>
    </vt:vector>
  </HeadingPairs>
  <TitlesOfParts>
    <vt:vector size="43" baseType="lpstr">
      <vt:lpstr>微软雅黑</vt:lpstr>
      <vt:lpstr>微软雅黑</vt:lpstr>
      <vt:lpstr>ACGN-MiaoGB-Flash</vt:lpstr>
      <vt:lpstr>Segoe UI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 + AI系统全栈架构</vt:lpstr>
      <vt:lpstr>大模型业务全流程</vt:lpstr>
      <vt:lpstr>关于本内容</vt:lpstr>
      <vt:lpstr>PowerPoint 演示文稿</vt:lpstr>
      <vt:lpstr>人工智能发展与大模型关系</vt:lpstr>
      <vt:lpstr>深度学习 + 小模型</vt:lpstr>
      <vt:lpstr>深度学习 + 大模型（Foundation Models）</vt:lpstr>
      <vt:lpstr>大模型训练遇到的挑战</vt:lpstr>
      <vt:lpstr>AI 集群：解决内存、通信、性能问题</vt:lpstr>
      <vt:lpstr>PowerPoint 演示文稿</vt:lpstr>
      <vt:lpstr>PowerPoint 演示文稿</vt:lpstr>
      <vt:lpstr>PowerPoint 演示文稿</vt:lpstr>
      <vt:lpstr>PowerPoint 演示文稿</vt:lpstr>
      <vt:lpstr>AI集群网络和算力协同</vt:lpstr>
      <vt:lpstr>集群服务器架构</vt:lpstr>
      <vt:lpstr>集群服务器架构</vt:lpstr>
      <vt:lpstr>PowerPoint 演示文稿</vt:lpstr>
      <vt:lpstr>大模型训练遇到的挑战</vt:lpstr>
      <vt:lpstr>大模型的训练指标</vt:lpstr>
      <vt:lpstr>大模型的训练指标</vt:lpstr>
      <vt:lpstr>加快大模型的训练速率</vt:lpstr>
      <vt:lpstr>AI 集群加速比</vt:lpstr>
      <vt:lpstr>加快大模型的训练速率</vt:lpstr>
      <vt:lpstr>小结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8222</cp:revision>
  <cp:lastPrinted>2023-09-08T09:14:01Z</cp:lastPrinted>
  <dcterms:created xsi:type="dcterms:W3CDTF">2020-08-28T08:44:19Z</dcterms:created>
  <dcterms:modified xsi:type="dcterms:W3CDTF">2023-10-10T17:19:51Z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